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4" r:id="rId1"/>
    <p:sldMasterId id="2147483711" r:id="rId2"/>
  </p:sldMasterIdLst>
  <p:notesMasterIdLst>
    <p:notesMasterId r:id="rId9"/>
  </p:notesMasterIdLst>
  <p:sldIdLst>
    <p:sldId id="599" r:id="rId3"/>
    <p:sldId id="589" r:id="rId4"/>
    <p:sldId id="590" r:id="rId5"/>
    <p:sldId id="591" r:id="rId6"/>
    <p:sldId id="595" r:id="rId7"/>
    <p:sldId id="613" r:id="rId8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oe Lysy" initials="" lastIdx="1" clrIdx="0"/>
  <p:cmAuthor id="1" name="Ronald Goldenberg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FFFF00"/>
    <a:srgbClr val="00FF00"/>
    <a:srgbClr val="D8D8D8"/>
    <a:srgbClr val="D3B1AF"/>
    <a:srgbClr val="D3A19C"/>
    <a:srgbClr val="D37C6F"/>
    <a:srgbClr val="FF5FEF"/>
    <a:srgbClr val="9F0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" autoAdjust="0"/>
    <p:restoredTop sz="92430" autoAdjust="0"/>
  </p:normalViewPr>
  <p:slideViewPr>
    <p:cSldViewPr snapToGrid="0" snapToObjects="1">
      <p:cViewPr varScale="1">
        <p:scale>
          <a:sx n="92" d="100"/>
          <a:sy n="92" d="100"/>
        </p:scale>
        <p:origin x="-4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328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ags" Target="tags/tag1.xml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2"/>
            <a:r>
              <a:rPr lang="en-US" noProof="0" dirty="0" smtClean="0"/>
              <a:t>Clinical Practice Guidelines</a:t>
            </a:r>
          </a:p>
          <a:p>
            <a:pPr lvl="2"/>
            <a:r>
              <a:rPr lang="en-US" noProof="0" dirty="0" smtClean="0"/>
              <a:t>CPG Tool Kit</a:t>
            </a:r>
          </a:p>
          <a:p>
            <a:pPr lvl="2"/>
            <a:r>
              <a:rPr lang="en-US" noProof="0" dirty="0" smtClean="0"/>
              <a:t>Professional Publications</a:t>
            </a:r>
          </a:p>
          <a:p>
            <a:pPr lvl="2"/>
            <a:r>
              <a:rPr lang="en-US" noProof="0" dirty="0" smtClean="0"/>
              <a:t>Diabetes Educator Study Resources &amp; Educator Resources</a:t>
            </a:r>
          </a:p>
          <a:p>
            <a:pPr lvl="2"/>
            <a:r>
              <a:rPr lang="en-US" noProof="0" dirty="0" smtClean="0"/>
              <a:t>Food and Nutrition Tools </a:t>
            </a:r>
          </a:p>
          <a:p>
            <a:pPr lvl="2"/>
            <a:r>
              <a:rPr lang="en-US" noProof="0" dirty="0" smtClean="0"/>
              <a:t>CDA-CSEM Annual Conference</a:t>
            </a:r>
            <a:endParaRPr lang="en-US" noProof="0" dirty="0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fld id="{82504A0D-8B24-D046-96CC-7499F6A20D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458200" y="23813"/>
            <a:ext cx="3124200" cy="2057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Clinical Practice Guidelines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CPG Tool Kit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Professional Publications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Diabetes Educator Study Resources &amp; Educator Resources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Food and Nutrition Tools 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CDA-CSEM Annual Conference</a:t>
            </a:r>
          </a:p>
        </p:txBody>
      </p:sp>
    </p:spTree>
    <p:extLst>
      <p:ext uri="{BB962C8B-B14F-4D97-AF65-F5344CB8AC3E}">
        <p14:creationId xmlns:p14="http://schemas.microsoft.com/office/powerpoint/2010/main" val="2798794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34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06500" y="533400"/>
            <a:ext cx="4445000" cy="3333750"/>
          </a:xfrm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xfrm>
            <a:off x="304939" y="4149825"/>
            <a:ext cx="6248123" cy="35056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sz="1100" dirty="0">
              <a:solidFill>
                <a:srgbClr val="FF0000"/>
              </a:solidFill>
              <a:ea typeface="ＭＳ Ｐゴシック" charset="0"/>
            </a:endParaRPr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79299" indent="-36829963" defTabSz="9142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B343805-2B7B-3042-9C88-ACC6ADE9BC9F}" type="slidenum">
              <a:rPr lang="en-US" sz="1000">
                <a:solidFill>
                  <a:prstClr val="black"/>
                </a:solidFill>
              </a:rPr>
              <a:pPr eaLnBrk="1" hangingPunct="1"/>
              <a:t>1</a:t>
            </a:fld>
            <a:endParaRPr lang="en-US" sz="1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226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06500" y="533400"/>
            <a:ext cx="4445000" cy="3333750"/>
          </a:xfrm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xfrm>
            <a:off x="304939" y="4149825"/>
            <a:ext cx="6248123" cy="35056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sz="1100" dirty="0">
              <a:solidFill>
                <a:srgbClr val="FF0000"/>
              </a:solidFill>
              <a:ea typeface="ＭＳ Ｐゴシック" charset="0"/>
            </a:endParaRPr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2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79299" indent="-36829963" defTabSz="91427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B343805-2B7B-3042-9C88-ACC6ADE9BC9F}" type="slidenum">
              <a:rPr lang="en-US" sz="1000"/>
              <a:pPr eaLnBrk="1" hangingPunct="1"/>
              <a:t>2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279746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652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203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204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46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742034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05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808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34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3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8" descr="Screen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9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ＭＳ Ｐゴシック" charset="0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259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39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519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0842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4271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7700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228508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5637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2767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599898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8" descr="Screen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 userDrawn="1"/>
        </p:nvSpPr>
        <p:spPr bwMode="auto">
          <a:xfrm>
            <a:off x="235865" y="6335490"/>
            <a:ext cx="4786087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guidelines.diabetes.ca  </a:t>
            </a:r>
            <a:r>
              <a:rPr lang="en-US" sz="1100" dirty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 1-800-BANTING (226-8464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)  </a:t>
            </a:r>
            <a:r>
              <a:rPr lang="en-US" sz="1100" dirty="0" smtClean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rgbClr val="FFFFFF">
                    <a:lumMod val="50000"/>
                  </a:srgbClr>
                </a:solidFill>
                <a:latin typeface="Arial"/>
                <a:ea typeface="ＭＳ Ｐゴシック" pitchFamily="34" charset="-128"/>
              </a:rPr>
              <a:t>Copyright © 2013 Canadian Diabetes Association </a:t>
            </a:r>
          </a:p>
        </p:txBody>
      </p:sp>
    </p:spTree>
    <p:extLst>
      <p:ext uri="{BB962C8B-B14F-4D97-AF65-F5344CB8AC3E}">
        <p14:creationId xmlns:p14="http://schemas.microsoft.com/office/powerpoint/2010/main" val="1755702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ＭＳ Ｐゴシック" charset="0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259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39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519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0842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4271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7700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228508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5637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2767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599898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1140643"/>
            <a:ext cx="9144000" cy="57173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877423" y="5844552"/>
            <a:ext cx="1851094" cy="86463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5475" name="Title 6"/>
          <p:cNvSpPr>
            <a:spLocks noGrp="1"/>
          </p:cNvSpPr>
          <p:nvPr>
            <p:ph type="title" idx="4294967295"/>
          </p:nvPr>
        </p:nvSpPr>
        <p:spPr>
          <a:xfrm>
            <a:off x="952517" y="195519"/>
            <a:ext cx="7776000" cy="1144800"/>
          </a:xfrm>
        </p:spPr>
        <p:txBody>
          <a:bodyPr/>
          <a:lstStyle/>
          <a:p>
            <a:pPr eaLnBrk="1" hangingPunct="1">
              <a:spcBef>
                <a:spcPts val="200"/>
              </a:spcBef>
              <a:spcAft>
                <a:spcPts val="200"/>
              </a:spcAft>
            </a:pPr>
            <a:r>
              <a:rPr lang="en-GB" dirty="0">
                <a:latin typeface="Arial"/>
                <a:cs typeface="Arial"/>
              </a:rPr>
              <a:t>Types of </a:t>
            </a:r>
            <a:r>
              <a:rPr lang="en-GB" dirty="0" smtClean="0">
                <a:latin typeface="Arial"/>
                <a:cs typeface="Arial"/>
              </a:rPr>
              <a:t>Insulin 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7" name="Group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5640"/>
              </p:ext>
            </p:extLst>
          </p:nvPr>
        </p:nvGraphicFramePr>
        <p:xfrm>
          <a:off x="169683" y="1056427"/>
          <a:ext cx="8776355" cy="5637388"/>
        </p:xfrm>
        <a:graphic>
          <a:graphicData uri="http://schemas.openxmlformats.org/drawingml/2006/table">
            <a:tbl>
              <a:tblPr firstRow="1">
                <a:tableStyleId>{08FB837D-C827-4EFA-A057-4D05807E0F7C}</a:tableStyleId>
              </a:tblPr>
              <a:tblGrid>
                <a:gridCol w="3854894"/>
                <a:gridCol w="1198397"/>
                <a:gridCol w="1195491"/>
                <a:gridCol w="2527573"/>
              </a:tblGrid>
              <a:tr h="57531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Insulin Type (trade name)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Onset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Peak 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Duration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anchor="ctr" horzOverflow="overflow"/>
                </a:tc>
              </a:tr>
              <a:tr h="4018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Bolus (prandial) Insulins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>
                    <a:solidFill>
                      <a:schemeClr val="bg2"/>
                    </a:solidFill>
                  </a:tcPr>
                </a:tc>
              </a:tr>
              <a:tr h="10526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Rapid-acting insulin analogues (clear):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aspart (NovoRapid</a:t>
                      </a:r>
                      <a:r>
                        <a:rPr kumimoji="0" lang="en-US" sz="1400" u="none" strike="noStrike" cap="none" normalizeH="0" baseline="3000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glulisine (Apidra™)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lispro (Humalog</a:t>
                      </a:r>
                      <a:r>
                        <a:rPr kumimoji="0" lang="en-US" sz="1400" u="none" strike="noStrike" cap="none" normalizeH="0" baseline="3000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 Insulin lispro U200 (Humalog</a:t>
                      </a:r>
                      <a:r>
                        <a:rPr kumimoji="0" lang="en-US" sz="1400" u="none" strike="noStrike" cap="none" normalizeH="0" baseline="3000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 200 units/mL)</a:t>
                      </a:r>
                    </a:p>
                  </a:txBody>
                  <a:tcPr marL="39151" marR="3915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10 - 15 min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10 - 15 min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10 - 15 min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10 - 15 min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1 - 1.5 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1 - 1.5 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1 - 2 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1 - 2 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3 - 5 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3 - 5 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3.5 - 4.75 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3.5 - 4.75 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</a:tr>
              <a:tr h="7954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Short-acting </a:t>
                      </a: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insulins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(clear):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regular (Humulin</a:t>
                      </a:r>
                      <a:r>
                        <a:rPr kumimoji="0" lang="en-US" sz="1400" u="none" strike="noStrike" cap="none" normalizeH="0" baseline="3000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-R)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regular (</a:t>
                      </a: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Novolin</a:t>
                      </a:r>
                      <a:r>
                        <a:rPr kumimoji="0" lang="en-US" sz="1400" u="none" strike="noStrike" cap="none" normalizeH="0" baseline="3000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geToronto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30 min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2 - 3 h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6.5 h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</a:tr>
              <a:tr h="4018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Basal Insulins</a:t>
                      </a:r>
                      <a:endParaRPr kumimoji="0" 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>
                    <a:solidFill>
                      <a:srgbClr val="808080"/>
                    </a:solidFill>
                  </a:tcPr>
                </a:tc>
              </a:tr>
              <a:tr h="805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Intermediate-acting </a:t>
                      </a:r>
                      <a:r>
                        <a:rPr kumimoji="0" 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insulins</a:t>
                      </a: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(cloudy):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NPH (Humulin</a:t>
                      </a:r>
                      <a:r>
                        <a:rPr kumimoji="0" lang="en-US" sz="1400" u="none" strike="noStrike" kern="1200" cap="none" normalizeH="0" baseline="3000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-N)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NPH (</a:t>
                      </a:r>
                      <a:r>
                        <a:rPr kumimoji="0" 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Novolin</a:t>
                      </a:r>
                      <a:r>
                        <a:rPr kumimoji="0" lang="en-US" sz="1400" u="none" strike="noStrike" kern="1200" cap="none" normalizeH="0" baseline="3000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ge</a:t>
                      </a: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NPH) 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1 - 3 h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5 - 8 h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Up to 18 h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/>
                </a:tc>
              </a:tr>
              <a:tr h="1303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/>
                          <a:cs typeface="Arial"/>
                        </a:rPr>
                        <a:t>Long-acting basal insulin analogues (clear)</a:t>
                      </a:r>
                      <a:endParaRPr kumimoji="0" lang="en-US" sz="1400" u="none" strike="noStrike" kern="1200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detemir (Levemir</a:t>
                      </a:r>
                      <a:r>
                        <a:rPr kumimoji="0" lang="en-US" sz="1400" u="none" strike="noStrike" kern="1200" cap="none" normalizeH="0" baseline="3000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Insulin glargine (Lantus</a:t>
                      </a:r>
                      <a:r>
                        <a:rPr kumimoji="0" lang="en-US" sz="1400" u="none" strike="noStrike" kern="1200" cap="none" normalizeH="0" baseline="3000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)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 Insulin glargine U300 (</a:t>
                      </a:r>
                      <a:r>
                        <a:rPr kumimoji="0" 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Toujeo</a:t>
                      </a:r>
                      <a:r>
                        <a:rPr kumimoji="0" lang="en-US" sz="1400" u="none" strike="noStrike" kern="1200" cap="none" normalizeH="0" baseline="3000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®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 Insulin glargine (</a:t>
                      </a:r>
                      <a:r>
                        <a:rPr kumimoji="0" 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Basaglar</a:t>
                      </a:r>
                      <a:r>
                        <a:rPr kumimoji="0" lang="en-US" sz="1400" b="0" i="0" u="none" strike="noStrike" kern="1200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TM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)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u="none" strike="noStrike" kern="1200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90 min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90 min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Up to 6 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90 min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Not applicable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u="none" strike="noStrike" kern="1200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Up to 24 h (</a:t>
                      </a:r>
                      <a:r>
                        <a:rPr kumimoji="0" lang="en-US" sz="14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detemir</a:t>
                      </a: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16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-</a:t>
                      </a: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24 h)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Up to 24 h (</a:t>
                      </a:r>
                      <a:r>
                        <a:rPr kumimoji="0" 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glargine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 24 h)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Up to 30 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ＭＳ Ｐゴシック" pitchFamily="34" charset="-128"/>
                          <a:cs typeface="Arial"/>
                        </a:rPr>
                        <a:t>Up to 24 h (glargine 24 h)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8" name="Curved Down Ribbon 7"/>
          <p:cNvSpPr/>
          <p:nvPr/>
        </p:nvSpPr>
        <p:spPr bwMode="auto">
          <a:xfrm>
            <a:off x="7517791" y="335975"/>
            <a:ext cx="1329048" cy="522795"/>
          </a:xfrm>
          <a:prstGeom prst="ellipseRibbon">
            <a:avLst>
              <a:gd name="adj1" fmla="val 36053"/>
              <a:gd name="adj2" fmla="val 50000"/>
              <a:gd name="adj3" fmla="val 1723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ea typeface="ＭＳ Ｐゴシック" pitchFamily="34" charset="-128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9454614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6877423" y="5876838"/>
            <a:ext cx="1851094" cy="86463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graphicFrame>
        <p:nvGraphicFramePr>
          <p:cNvPr id="20526" name="Group 4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52034300"/>
              </p:ext>
            </p:extLst>
          </p:nvPr>
        </p:nvGraphicFramePr>
        <p:xfrm>
          <a:off x="298823" y="1275371"/>
          <a:ext cx="8606116" cy="5279467"/>
        </p:xfrm>
        <a:graphic>
          <a:graphicData uri="http://schemas.openxmlformats.org/drawingml/2006/table">
            <a:tbl>
              <a:tblPr firstRow="1">
                <a:tableStyleId>{08FB837D-C827-4EFA-A057-4D05807E0F7C}</a:tableStyleId>
              </a:tblPr>
              <a:tblGrid>
                <a:gridCol w="4736353"/>
                <a:gridCol w="3869763"/>
              </a:tblGrid>
              <a:tr h="62835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Insulin Type (trade name)</a:t>
                      </a: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Time action profile</a:t>
                      </a: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anchor="ctr" horzOverflow="overflow"/>
                </a:tc>
              </a:tr>
              <a:tr h="43891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Premixed </a:t>
                      </a:r>
                      <a:r>
                        <a:rPr kumimoji="0" lang="en-US" sz="18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Insulins</a:t>
                      </a: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>
                    <a:solidFill>
                      <a:schemeClr val="bg2"/>
                    </a:solidFill>
                  </a:tcPr>
                </a:tc>
              </a:tr>
              <a:tr h="24637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Premixed regular insulin – NPH (cloudy):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30% i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nsulin regular/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70% insulin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NPH   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(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Humulin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30/70)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30% i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nsulin regular/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70% insulin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NPH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 (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Novolin</a:t>
                      </a:r>
                      <a:r>
                        <a:rPr kumimoji="0" lang="en-US" sz="16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ge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30/70)   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40% i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nsulin regular/ 60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% insulin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NPH   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(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Novolin</a:t>
                      </a:r>
                      <a:r>
                        <a:rPr kumimoji="0" lang="en-US" sz="16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ge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40/60)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50% i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nsulin regular/ 50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% insulin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NPH   </a:t>
                      </a:r>
                    </a:p>
                    <a:p>
                      <a:pPr marL="1588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(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Novolin</a:t>
                      </a:r>
                      <a:r>
                        <a:rPr kumimoji="0" lang="en-US" sz="1600" b="0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ge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50/50)</a:t>
                      </a:r>
                    </a:p>
                  </a:txBody>
                  <a:tcPr marL="39151" marR="39151" horzOverflow="overflow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pPr algn="ctr"/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pPr algn="ctr"/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A single vial or cartridge contains a fixed ratio of insulin</a:t>
                      </a: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(% of rapid-acting or short-acting insulin to % of intermediate-acting insulin)</a:t>
                      </a:r>
                      <a:r>
                        <a:rPr lang="en-US" sz="1600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</a:tr>
              <a:tr h="1748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Premixed insulin analogues (cloudy):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30% Insulin 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aspart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/70% insulin 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aspart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protamine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  crystals (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NovoMix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30)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25% insulin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lispro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/ 75% insulin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lispro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protamine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 (Humalog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Mix25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50% insulin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lispro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/ 50% insulin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lispro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protamine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 (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Humalog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 Mix50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®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Arial" charset="0"/>
                          <a:cs typeface="Arial"/>
                        </a:rPr>
                        <a:t>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pitchFamily="34" charset="-128"/>
                        <a:cs typeface="Arial"/>
                      </a:endParaRPr>
                    </a:p>
                  </a:txBody>
                  <a:tcPr marL="39151" marR="39151" horzOverflow="overflow"/>
                </a:tc>
              </a:tr>
            </a:tbl>
          </a:graphicData>
        </a:graphic>
      </p:graphicFrame>
      <p:sp>
        <p:nvSpPr>
          <p:cNvPr id="7" name="Title 6"/>
          <p:cNvSpPr txBox="1">
            <a:spLocks/>
          </p:cNvSpPr>
          <p:nvPr/>
        </p:nvSpPr>
        <p:spPr bwMode="auto">
          <a:xfrm>
            <a:off x="687600" y="360874"/>
            <a:ext cx="7776000" cy="11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+mj-lt"/>
                <a:ea typeface="ＭＳ Ｐゴシック" charset="0"/>
                <a:cs typeface="MS PGothic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Verdana" pitchFamily="34" charset="0"/>
                <a:ea typeface="ＭＳ Ｐゴシック" charset="0"/>
                <a:cs typeface="MS PGothic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Verdana" pitchFamily="34" charset="0"/>
                <a:ea typeface="ＭＳ Ｐゴシック" charset="0"/>
                <a:cs typeface="MS PGothic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Verdana" pitchFamily="34" charset="0"/>
                <a:ea typeface="ＭＳ Ｐゴシック" charset="0"/>
                <a:cs typeface="MS PGothic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Verdana" pitchFamily="34" charset="0"/>
                <a:ea typeface="ＭＳ Ｐゴシック" charset="0"/>
                <a:cs typeface="MS PGothic" charset="0"/>
              </a:defRPr>
            </a:lvl5pPr>
            <a:lvl6pPr marL="45713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914259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137139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1828519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200"/>
              </a:spcBef>
              <a:spcAft>
                <a:spcPts val="200"/>
              </a:spcAft>
            </a:pPr>
            <a:r>
              <a:rPr lang="en-GB" dirty="0" smtClean="0">
                <a:latin typeface="Arial"/>
                <a:cs typeface="Arial"/>
              </a:rPr>
              <a:t>Types of Insulin (continued)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87195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line GRAPH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651" y="1686919"/>
            <a:ext cx="7365437" cy="306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 rot="16200000" flipV="1">
            <a:off x="3186231" y="2225558"/>
            <a:ext cx="369332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/>
          <a:p>
            <a:pPr algn="ctr" eaLnBrk="0" hangingPunct="0"/>
            <a:endParaRPr lang="en-US" b="1">
              <a:solidFill>
                <a:schemeClr val="bg2"/>
              </a:solidFill>
              <a:latin typeface="Arial"/>
              <a:cs typeface="Arial"/>
            </a:endParaRPr>
          </a:p>
        </p:txBody>
      </p:sp>
      <p:sp>
        <p:nvSpPr>
          <p:cNvPr id="4" name="Freeform 12"/>
          <p:cNvSpPr>
            <a:spLocks/>
          </p:cNvSpPr>
          <p:nvPr/>
        </p:nvSpPr>
        <p:spPr bwMode="auto">
          <a:xfrm>
            <a:off x="3000302" y="2251740"/>
            <a:ext cx="2296343" cy="1356275"/>
          </a:xfrm>
          <a:custGeom>
            <a:avLst/>
            <a:gdLst>
              <a:gd name="T0" fmla="*/ 0 w 848"/>
              <a:gd name="T1" fmla="*/ 2147483647 h 599"/>
              <a:gd name="T2" fmla="*/ 2147483647 w 848"/>
              <a:gd name="T3" fmla="*/ 2147483647 h 599"/>
              <a:gd name="T4" fmla="*/ 2147483647 w 848"/>
              <a:gd name="T5" fmla="*/ 2147483647 h 599"/>
              <a:gd name="T6" fmla="*/ 2147483647 w 848"/>
              <a:gd name="T7" fmla="*/ 2147483647 h 599"/>
              <a:gd name="T8" fmla="*/ 2147483647 w 848"/>
              <a:gd name="T9" fmla="*/ 2147483647 h 599"/>
              <a:gd name="T10" fmla="*/ 2147483647 w 848"/>
              <a:gd name="T11" fmla="*/ 2147483647 h 599"/>
              <a:gd name="T12" fmla="*/ 2147483647 w 848"/>
              <a:gd name="T13" fmla="*/ 2147483647 h 599"/>
              <a:gd name="T14" fmla="*/ 2147483647 w 848"/>
              <a:gd name="T15" fmla="*/ 2147483647 h 599"/>
              <a:gd name="T16" fmla="*/ 2147483647 w 848"/>
              <a:gd name="T17" fmla="*/ 2147483647 h 599"/>
              <a:gd name="T18" fmla="*/ 2147483647 w 848"/>
              <a:gd name="T19" fmla="*/ 2147483647 h 599"/>
              <a:gd name="T20" fmla="*/ 2147483647 w 848"/>
              <a:gd name="T21" fmla="*/ 2147483647 h 599"/>
              <a:gd name="T22" fmla="*/ 2147483647 w 848"/>
              <a:gd name="T23" fmla="*/ 2147483647 h 599"/>
              <a:gd name="T24" fmla="*/ 2147483647 w 848"/>
              <a:gd name="T25" fmla="*/ 2147483647 h 599"/>
              <a:gd name="T26" fmla="*/ 2147483647 w 848"/>
              <a:gd name="T27" fmla="*/ 2147483647 h 599"/>
              <a:gd name="T28" fmla="*/ 2147483647 w 848"/>
              <a:gd name="T29" fmla="*/ 2147483647 h 599"/>
              <a:gd name="T30" fmla="*/ 2147483647 w 848"/>
              <a:gd name="T31" fmla="*/ 2147483647 h 599"/>
              <a:gd name="T32" fmla="*/ 2147483647 w 848"/>
              <a:gd name="T33" fmla="*/ 2147483647 h 59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48"/>
              <a:gd name="T52" fmla="*/ 0 h 599"/>
              <a:gd name="T53" fmla="*/ 848 w 848"/>
              <a:gd name="T54" fmla="*/ 599 h 59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48" h="599">
                <a:moveTo>
                  <a:pt x="0" y="599"/>
                </a:moveTo>
                <a:cubicBezTo>
                  <a:pt x="10" y="578"/>
                  <a:pt x="49" y="516"/>
                  <a:pt x="62" y="470"/>
                </a:cubicBezTo>
                <a:cubicBezTo>
                  <a:pt x="78" y="415"/>
                  <a:pt x="96" y="371"/>
                  <a:pt x="80" y="320"/>
                </a:cubicBezTo>
                <a:cubicBezTo>
                  <a:pt x="75" y="302"/>
                  <a:pt x="80" y="269"/>
                  <a:pt x="80" y="269"/>
                </a:cubicBezTo>
                <a:cubicBezTo>
                  <a:pt x="80" y="245"/>
                  <a:pt x="96" y="204"/>
                  <a:pt x="100" y="174"/>
                </a:cubicBezTo>
                <a:cubicBezTo>
                  <a:pt x="104" y="144"/>
                  <a:pt x="100" y="114"/>
                  <a:pt x="107" y="86"/>
                </a:cubicBezTo>
                <a:cubicBezTo>
                  <a:pt x="110" y="77"/>
                  <a:pt x="133" y="10"/>
                  <a:pt x="142" y="8"/>
                </a:cubicBezTo>
                <a:cubicBezTo>
                  <a:pt x="169" y="0"/>
                  <a:pt x="172" y="122"/>
                  <a:pt x="176" y="131"/>
                </a:cubicBezTo>
                <a:cubicBezTo>
                  <a:pt x="180" y="139"/>
                  <a:pt x="187" y="164"/>
                  <a:pt x="192" y="170"/>
                </a:cubicBezTo>
                <a:cubicBezTo>
                  <a:pt x="201" y="219"/>
                  <a:pt x="199" y="222"/>
                  <a:pt x="230" y="257"/>
                </a:cubicBezTo>
                <a:cubicBezTo>
                  <a:pt x="241" y="293"/>
                  <a:pt x="257" y="293"/>
                  <a:pt x="284" y="316"/>
                </a:cubicBezTo>
                <a:cubicBezTo>
                  <a:pt x="296" y="327"/>
                  <a:pt x="304" y="345"/>
                  <a:pt x="317" y="353"/>
                </a:cubicBezTo>
                <a:cubicBezTo>
                  <a:pt x="325" y="357"/>
                  <a:pt x="386" y="370"/>
                  <a:pt x="390" y="371"/>
                </a:cubicBezTo>
                <a:cubicBezTo>
                  <a:pt x="439" y="406"/>
                  <a:pt x="482" y="442"/>
                  <a:pt x="536" y="465"/>
                </a:cubicBezTo>
                <a:cubicBezTo>
                  <a:pt x="577" y="483"/>
                  <a:pt x="616" y="514"/>
                  <a:pt x="661" y="522"/>
                </a:cubicBezTo>
                <a:cubicBezTo>
                  <a:pt x="697" y="538"/>
                  <a:pt x="712" y="553"/>
                  <a:pt x="752" y="561"/>
                </a:cubicBezTo>
                <a:cubicBezTo>
                  <a:pt x="792" y="569"/>
                  <a:pt x="828" y="566"/>
                  <a:pt x="848" y="567"/>
                </a:cubicBezTo>
              </a:path>
            </a:pathLst>
          </a:custGeom>
          <a:noFill/>
          <a:ln w="57150">
            <a:solidFill>
              <a:srgbClr val="7D110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5" name="Freeform 13"/>
          <p:cNvSpPr>
            <a:spLocks/>
          </p:cNvSpPr>
          <p:nvPr/>
        </p:nvSpPr>
        <p:spPr bwMode="auto">
          <a:xfrm>
            <a:off x="1653421" y="2424994"/>
            <a:ext cx="3661150" cy="1272295"/>
          </a:xfrm>
          <a:custGeom>
            <a:avLst/>
            <a:gdLst>
              <a:gd name="T0" fmla="*/ 0 w 680"/>
              <a:gd name="T1" fmla="*/ 2147483647 h 937"/>
              <a:gd name="T2" fmla="*/ 2147483647 w 680"/>
              <a:gd name="T3" fmla="*/ 2147483647 h 937"/>
              <a:gd name="T4" fmla="*/ 2147483647 w 680"/>
              <a:gd name="T5" fmla="*/ 2147483647 h 937"/>
              <a:gd name="T6" fmla="*/ 2147483647 w 680"/>
              <a:gd name="T7" fmla="*/ 2147483647 h 937"/>
              <a:gd name="T8" fmla="*/ 2147483647 w 680"/>
              <a:gd name="T9" fmla="*/ 2147483647 h 937"/>
              <a:gd name="T10" fmla="*/ 2147483647 w 680"/>
              <a:gd name="T11" fmla="*/ 2147483647 h 937"/>
              <a:gd name="T12" fmla="*/ 2147483647 w 680"/>
              <a:gd name="T13" fmla="*/ 2147483647 h 937"/>
              <a:gd name="T14" fmla="*/ 2147483647 w 680"/>
              <a:gd name="T15" fmla="*/ 2147483647 h 937"/>
              <a:gd name="T16" fmla="*/ 2147483647 w 680"/>
              <a:gd name="T17" fmla="*/ 2147483647 h 937"/>
              <a:gd name="T18" fmla="*/ 2147483647 w 680"/>
              <a:gd name="T19" fmla="*/ 2147483647 h 937"/>
              <a:gd name="T20" fmla="*/ 2147483647 w 680"/>
              <a:gd name="T21" fmla="*/ 2147483647 h 937"/>
              <a:gd name="T22" fmla="*/ 2147483647 w 680"/>
              <a:gd name="T23" fmla="*/ 2147483647 h 937"/>
              <a:gd name="T24" fmla="*/ 2147483647 w 680"/>
              <a:gd name="T25" fmla="*/ 2147483647 h 937"/>
              <a:gd name="T26" fmla="*/ 2147483647 w 680"/>
              <a:gd name="T27" fmla="*/ 2147483647 h 937"/>
              <a:gd name="T28" fmla="*/ 2147483647 w 680"/>
              <a:gd name="T29" fmla="*/ 2147483647 h 937"/>
              <a:gd name="T30" fmla="*/ 2147483647 w 680"/>
              <a:gd name="T31" fmla="*/ 2147483647 h 937"/>
              <a:gd name="T32" fmla="*/ 2147483647 w 680"/>
              <a:gd name="T33" fmla="*/ 2147483647 h 93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80"/>
              <a:gd name="T52" fmla="*/ 0 h 937"/>
              <a:gd name="T53" fmla="*/ 680 w 680"/>
              <a:gd name="T54" fmla="*/ 937 h 93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80" h="937">
                <a:moveTo>
                  <a:pt x="0" y="937"/>
                </a:moveTo>
                <a:cubicBezTo>
                  <a:pt x="15" y="903"/>
                  <a:pt x="36" y="872"/>
                  <a:pt x="47" y="836"/>
                </a:cubicBezTo>
                <a:cubicBezTo>
                  <a:pt x="57" y="804"/>
                  <a:pt x="58" y="769"/>
                  <a:pt x="64" y="736"/>
                </a:cubicBezTo>
                <a:cubicBezTo>
                  <a:pt x="70" y="654"/>
                  <a:pt x="68" y="445"/>
                  <a:pt x="72" y="341"/>
                </a:cubicBezTo>
                <a:cubicBezTo>
                  <a:pt x="78" y="235"/>
                  <a:pt x="98" y="152"/>
                  <a:pt x="105" y="100"/>
                </a:cubicBezTo>
                <a:cubicBezTo>
                  <a:pt x="113" y="46"/>
                  <a:pt x="106" y="45"/>
                  <a:pt x="112" y="27"/>
                </a:cubicBezTo>
                <a:cubicBezTo>
                  <a:pt x="119" y="12"/>
                  <a:pt x="140" y="0"/>
                  <a:pt x="146" y="8"/>
                </a:cubicBezTo>
                <a:cubicBezTo>
                  <a:pt x="161" y="22"/>
                  <a:pt x="148" y="39"/>
                  <a:pt x="152" y="73"/>
                </a:cubicBezTo>
                <a:cubicBezTo>
                  <a:pt x="156" y="107"/>
                  <a:pt x="163" y="166"/>
                  <a:pt x="170" y="212"/>
                </a:cubicBezTo>
                <a:cubicBezTo>
                  <a:pt x="172" y="257"/>
                  <a:pt x="183" y="308"/>
                  <a:pt x="196" y="350"/>
                </a:cubicBezTo>
                <a:cubicBezTo>
                  <a:pt x="202" y="371"/>
                  <a:pt x="221" y="395"/>
                  <a:pt x="232" y="413"/>
                </a:cubicBezTo>
                <a:cubicBezTo>
                  <a:pt x="258" y="458"/>
                  <a:pt x="275" y="498"/>
                  <a:pt x="312" y="527"/>
                </a:cubicBezTo>
                <a:cubicBezTo>
                  <a:pt x="329" y="568"/>
                  <a:pt x="341" y="574"/>
                  <a:pt x="374" y="599"/>
                </a:cubicBezTo>
                <a:cubicBezTo>
                  <a:pt x="379" y="608"/>
                  <a:pt x="407" y="638"/>
                  <a:pt x="415" y="644"/>
                </a:cubicBezTo>
                <a:cubicBezTo>
                  <a:pt x="441" y="663"/>
                  <a:pt x="444" y="676"/>
                  <a:pt x="473" y="690"/>
                </a:cubicBezTo>
                <a:cubicBezTo>
                  <a:pt x="501" y="704"/>
                  <a:pt x="522" y="725"/>
                  <a:pt x="551" y="736"/>
                </a:cubicBezTo>
                <a:cubicBezTo>
                  <a:pt x="570" y="756"/>
                  <a:pt x="663" y="856"/>
                  <a:pt x="680" y="877"/>
                </a:cubicBezTo>
              </a:path>
            </a:pathLst>
          </a:cu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6" name="Freeform 14"/>
          <p:cNvSpPr>
            <a:spLocks/>
          </p:cNvSpPr>
          <p:nvPr/>
        </p:nvSpPr>
        <p:spPr bwMode="auto">
          <a:xfrm>
            <a:off x="4708357" y="2158413"/>
            <a:ext cx="2296343" cy="1427657"/>
          </a:xfrm>
          <a:custGeom>
            <a:avLst/>
            <a:gdLst>
              <a:gd name="T0" fmla="*/ 0 w 956"/>
              <a:gd name="T1" fmla="*/ 2147483647 h 680"/>
              <a:gd name="T2" fmla="*/ 2147483647 w 956"/>
              <a:gd name="T3" fmla="*/ 2147483647 h 680"/>
              <a:gd name="T4" fmla="*/ 2147483647 w 956"/>
              <a:gd name="T5" fmla="*/ 2147483647 h 680"/>
              <a:gd name="T6" fmla="*/ 2147483647 w 956"/>
              <a:gd name="T7" fmla="*/ 2147483647 h 680"/>
              <a:gd name="T8" fmla="*/ 2147483647 w 956"/>
              <a:gd name="T9" fmla="*/ 2147483647 h 680"/>
              <a:gd name="T10" fmla="*/ 2147483647 w 956"/>
              <a:gd name="T11" fmla="*/ 2147483647 h 680"/>
              <a:gd name="T12" fmla="*/ 2147483647 w 956"/>
              <a:gd name="T13" fmla="*/ 2147483647 h 680"/>
              <a:gd name="T14" fmla="*/ 2147483647 w 956"/>
              <a:gd name="T15" fmla="*/ 2147483647 h 680"/>
              <a:gd name="T16" fmla="*/ 2147483647 w 956"/>
              <a:gd name="T17" fmla="*/ 2147483647 h 680"/>
              <a:gd name="T18" fmla="*/ 2147483647 w 956"/>
              <a:gd name="T19" fmla="*/ 2147483647 h 680"/>
              <a:gd name="T20" fmla="*/ 2147483647 w 956"/>
              <a:gd name="T21" fmla="*/ 2147483647 h 680"/>
              <a:gd name="T22" fmla="*/ 2147483647 w 956"/>
              <a:gd name="T23" fmla="*/ 2147483647 h 680"/>
              <a:gd name="T24" fmla="*/ 2147483647 w 956"/>
              <a:gd name="T25" fmla="*/ 2147483647 h 680"/>
              <a:gd name="T26" fmla="*/ 2147483647 w 956"/>
              <a:gd name="T27" fmla="*/ 2147483647 h 680"/>
              <a:gd name="T28" fmla="*/ 2147483647 w 956"/>
              <a:gd name="T29" fmla="*/ 2147483647 h 680"/>
              <a:gd name="T30" fmla="*/ 2147483647 w 956"/>
              <a:gd name="T31" fmla="*/ 2147483647 h 680"/>
              <a:gd name="T32" fmla="*/ 2147483647 w 956"/>
              <a:gd name="T33" fmla="*/ 2147483647 h 680"/>
              <a:gd name="T34" fmla="*/ 2147483647 w 956"/>
              <a:gd name="T35" fmla="*/ 2147483647 h 680"/>
              <a:gd name="T36" fmla="*/ 2147483647 w 956"/>
              <a:gd name="T37" fmla="*/ 2147483647 h 680"/>
              <a:gd name="T38" fmla="*/ 2147483647 w 956"/>
              <a:gd name="T39" fmla="*/ 2147483647 h 680"/>
              <a:gd name="T40" fmla="*/ 2147483647 w 956"/>
              <a:gd name="T41" fmla="*/ 2147483647 h 680"/>
              <a:gd name="T42" fmla="*/ 2147483647 w 956"/>
              <a:gd name="T43" fmla="*/ 2147483647 h 680"/>
              <a:gd name="T44" fmla="*/ 2147483647 w 956"/>
              <a:gd name="T45" fmla="*/ 2147483647 h 680"/>
              <a:gd name="T46" fmla="*/ 2147483647 w 956"/>
              <a:gd name="T47" fmla="*/ 2147483647 h 68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956"/>
              <a:gd name="T73" fmla="*/ 0 h 680"/>
              <a:gd name="T74" fmla="*/ 956 w 956"/>
              <a:gd name="T75" fmla="*/ 680 h 680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956" h="680">
                <a:moveTo>
                  <a:pt x="0" y="643"/>
                </a:moveTo>
                <a:cubicBezTo>
                  <a:pt x="5" y="637"/>
                  <a:pt x="79" y="542"/>
                  <a:pt x="86" y="537"/>
                </a:cubicBezTo>
                <a:cubicBezTo>
                  <a:pt x="93" y="532"/>
                  <a:pt x="93" y="525"/>
                  <a:pt x="99" y="519"/>
                </a:cubicBezTo>
                <a:cubicBezTo>
                  <a:pt x="106" y="512"/>
                  <a:pt x="108" y="509"/>
                  <a:pt x="115" y="501"/>
                </a:cubicBezTo>
                <a:cubicBezTo>
                  <a:pt x="122" y="493"/>
                  <a:pt x="116" y="464"/>
                  <a:pt x="123" y="456"/>
                </a:cubicBezTo>
                <a:cubicBezTo>
                  <a:pt x="169" y="404"/>
                  <a:pt x="123" y="352"/>
                  <a:pt x="152" y="288"/>
                </a:cubicBezTo>
                <a:cubicBezTo>
                  <a:pt x="155" y="276"/>
                  <a:pt x="178" y="198"/>
                  <a:pt x="179" y="186"/>
                </a:cubicBezTo>
                <a:cubicBezTo>
                  <a:pt x="190" y="143"/>
                  <a:pt x="196" y="60"/>
                  <a:pt x="204" y="30"/>
                </a:cubicBezTo>
                <a:cubicBezTo>
                  <a:pt x="212" y="0"/>
                  <a:pt x="220" y="0"/>
                  <a:pt x="229" y="3"/>
                </a:cubicBezTo>
                <a:cubicBezTo>
                  <a:pt x="238" y="6"/>
                  <a:pt x="248" y="28"/>
                  <a:pt x="256" y="51"/>
                </a:cubicBezTo>
                <a:cubicBezTo>
                  <a:pt x="264" y="61"/>
                  <a:pt x="273" y="133"/>
                  <a:pt x="280" y="144"/>
                </a:cubicBezTo>
                <a:cubicBezTo>
                  <a:pt x="294" y="164"/>
                  <a:pt x="281" y="243"/>
                  <a:pt x="286" y="264"/>
                </a:cubicBezTo>
                <a:cubicBezTo>
                  <a:pt x="296" y="308"/>
                  <a:pt x="329" y="305"/>
                  <a:pt x="342" y="348"/>
                </a:cubicBezTo>
                <a:cubicBezTo>
                  <a:pt x="344" y="357"/>
                  <a:pt x="385" y="372"/>
                  <a:pt x="392" y="378"/>
                </a:cubicBezTo>
                <a:cubicBezTo>
                  <a:pt x="430" y="409"/>
                  <a:pt x="451" y="416"/>
                  <a:pt x="496" y="429"/>
                </a:cubicBezTo>
                <a:cubicBezTo>
                  <a:pt x="544" y="464"/>
                  <a:pt x="589" y="538"/>
                  <a:pt x="651" y="546"/>
                </a:cubicBezTo>
                <a:cubicBezTo>
                  <a:pt x="722" y="575"/>
                  <a:pt x="611" y="566"/>
                  <a:pt x="779" y="594"/>
                </a:cubicBezTo>
                <a:cubicBezTo>
                  <a:pt x="796" y="597"/>
                  <a:pt x="835" y="591"/>
                  <a:pt x="835" y="591"/>
                </a:cubicBezTo>
                <a:cubicBezTo>
                  <a:pt x="899" y="639"/>
                  <a:pt x="811" y="585"/>
                  <a:pt x="889" y="623"/>
                </a:cubicBezTo>
                <a:cubicBezTo>
                  <a:pt x="898" y="627"/>
                  <a:pt x="899" y="615"/>
                  <a:pt x="908" y="620"/>
                </a:cubicBezTo>
                <a:cubicBezTo>
                  <a:pt x="916" y="624"/>
                  <a:pt x="929" y="653"/>
                  <a:pt x="937" y="656"/>
                </a:cubicBezTo>
                <a:cubicBezTo>
                  <a:pt x="943" y="663"/>
                  <a:pt x="917" y="633"/>
                  <a:pt x="924" y="635"/>
                </a:cubicBezTo>
                <a:cubicBezTo>
                  <a:pt x="924" y="633"/>
                  <a:pt x="932" y="638"/>
                  <a:pt x="937" y="641"/>
                </a:cubicBezTo>
                <a:cubicBezTo>
                  <a:pt x="956" y="653"/>
                  <a:pt x="935" y="680"/>
                  <a:pt x="956" y="653"/>
                </a:cubicBezTo>
              </a:path>
            </a:pathLst>
          </a:custGeom>
          <a:noFill/>
          <a:ln w="57150">
            <a:solidFill>
              <a:srgbClr val="7D110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7" name="Freeform 33"/>
          <p:cNvSpPr>
            <a:spLocks noChangeArrowheads="1"/>
          </p:cNvSpPr>
          <p:nvPr/>
        </p:nvSpPr>
        <p:spPr bwMode="auto">
          <a:xfrm>
            <a:off x="1596231" y="3502244"/>
            <a:ext cx="6322593" cy="203168"/>
          </a:xfrm>
          <a:custGeom>
            <a:avLst/>
            <a:gdLst>
              <a:gd name="T0" fmla="*/ 0 w 3954780"/>
              <a:gd name="T1" fmla="*/ 0 h 459740"/>
              <a:gd name="T2" fmla="*/ 2147483647 w 3954780"/>
              <a:gd name="T3" fmla="*/ 0 h 459740"/>
              <a:gd name="T4" fmla="*/ 2147483647 w 3954780"/>
              <a:gd name="T5" fmla="*/ 0 h 459740"/>
              <a:gd name="T6" fmla="*/ 2147483647 w 3954780"/>
              <a:gd name="T7" fmla="*/ 0 h 459740"/>
              <a:gd name="T8" fmla="*/ 2147483647 w 3954780"/>
              <a:gd name="T9" fmla="*/ 0 h 459740"/>
              <a:gd name="T10" fmla="*/ 2147483647 w 3954780"/>
              <a:gd name="T11" fmla="*/ 0 h 459740"/>
              <a:gd name="T12" fmla="*/ 2147483647 w 3954780"/>
              <a:gd name="T13" fmla="*/ 0 h 459740"/>
              <a:gd name="T14" fmla="*/ 2147483647 w 3954780"/>
              <a:gd name="T15" fmla="*/ 0 h 459740"/>
              <a:gd name="T16" fmla="*/ 2147483647 w 3954780"/>
              <a:gd name="T17" fmla="*/ 0 h 459740"/>
              <a:gd name="T18" fmla="*/ 2147483647 w 3954780"/>
              <a:gd name="T19" fmla="*/ 0 h 459740"/>
              <a:gd name="T20" fmla="*/ 2147483647 w 3954780"/>
              <a:gd name="T21" fmla="*/ 0 h 4597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954780"/>
              <a:gd name="T34" fmla="*/ 0 h 459740"/>
              <a:gd name="T35" fmla="*/ 3954780 w 3954780"/>
              <a:gd name="T36" fmla="*/ 459740 h 4597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954780" h="459740">
                <a:moveTo>
                  <a:pt x="0" y="459740"/>
                </a:moveTo>
                <a:lnTo>
                  <a:pt x="1082040" y="93980"/>
                </a:lnTo>
                <a:cubicBezTo>
                  <a:pt x="1290320" y="27940"/>
                  <a:pt x="1249680" y="63500"/>
                  <a:pt x="1249680" y="63500"/>
                </a:cubicBezTo>
                <a:cubicBezTo>
                  <a:pt x="1343660" y="48260"/>
                  <a:pt x="1511300" y="5080"/>
                  <a:pt x="1645920" y="2540"/>
                </a:cubicBezTo>
                <a:cubicBezTo>
                  <a:pt x="1780540" y="0"/>
                  <a:pt x="2057400" y="48260"/>
                  <a:pt x="2057400" y="48260"/>
                </a:cubicBezTo>
                <a:cubicBezTo>
                  <a:pt x="2189480" y="63500"/>
                  <a:pt x="2270760" y="58420"/>
                  <a:pt x="2438400" y="93980"/>
                </a:cubicBezTo>
                <a:cubicBezTo>
                  <a:pt x="2606040" y="129540"/>
                  <a:pt x="2865120" y="210820"/>
                  <a:pt x="3063240" y="261620"/>
                </a:cubicBezTo>
                <a:cubicBezTo>
                  <a:pt x="3261360" y="312420"/>
                  <a:pt x="3487420" y="368300"/>
                  <a:pt x="3627120" y="398780"/>
                </a:cubicBezTo>
                <a:cubicBezTo>
                  <a:pt x="3766820" y="429260"/>
                  <a:pt x="3848100" y="436880"/>
                  <a:pt x="3901440" y="444500"/>
                </a:cubicBezTo>
                <a:cubicBezTo>
                  <a:pt x="3954780" y="452120"/>
                  <a:pt x="3947160" y="444500"/>
                  <a:pt x="3947160" y="444500"/>
                </a:cubicBezTo>
              </a:path>
            </a:pathLst>
          </a:custGeom>
          <a:noFill/>
          <a:ln w="38100">
            <a:solidFill>
              <a:srgbClr val="9F0E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624479" y="2928518"/>
            <a:ext cx="5878962" cy="854495"/>
          </a:xfrm>
          <a:custGeom>
            <a:avLst/>
            <a:gdLst>
              <a:gd name="connsiteX0" fmla="*/ 114300 w 4246880"/>
              <a:gd name="connsiteY0" fmla="*/ 787400 h 899160"/>
              <a:gd name="connsiteX1" fmla="*/ 175260 w 4246880"/>
              <a:gd name="connsiteY1" fmla="*/ 787400 h 899160"/>
              <a:gd name="connsiteX2" fmla="*/ 1165860 w 4246880"/>
              <a:gd name="connsiteY2" fmla="*/ 116840 h 899160"/>
              <a:gd name="connsiteX3" fmla="*/ 2110740 w 4246880"/>
              <a:gd name="connsiteY3" fmla="*/ 86360 h 899160"/>
              <a:gd name="connsiteX4" fmla="*/ 2842260 w 4246880"/>
              <a:gd name="connsiteY4" fmla="*/ 467360 h 899160"/>
              <a:gd name="connsiteX5" fmla="*/ 3284220 w 4246880"/>
              <a:gd name="connsiteY5" fmla="*/ 650240 h 899160"/>
              <a:gd name="connsiteX6" fmla="*/ 4107180 w 4246880"/>
              <a:gd name="connsiteY6" fmla="*/ 787400 h 899160"/>
              <a:gd name="connsiteX7" fmla="*/ 4122420 w 4246880"/>
              <a:gd name="connsiteY7" fmla="*/ 787400 h 899160"/>
              <a:gd name="connsiteX8" fmla="*/ 4076700 w 4246880"/>
              <a:gd name="connsiteY8" fmla="*/ 772160 h 89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6880" h="899160">
                <a:moveTo>
                  <a:pt x="114300" y="787400"/>
                </a:moveTo>
                <a:cubicBezTo>
                  <a:pt x="57150" y="843280"/>
                  <a:pt x="0" y="899160"/>
                  <a:pt x="175260" y="787400"/>
                </a:cubicBezTo>
                <a:cubicBezTo>
                  <a:pt x="350520" y="675640"/>
                  <a:pt x="843280" y="233680"/>
                  <a:pt x="1165860" y="116840"/>
                </a:cubicBezTo>
                <a:cubicBezTo>
                  <a:pt x="1488440" y="0"/>
                  <a:pt x="1831340" y="27940"/>
                  <a:pt x="2110740" y="86360"/>
                </a:cubicBezTo>
                <a:cubicBezTo>
                  <a:pt x="2390140" y="144780"/>
                  <a:pt x="2646680" y="373380"/>
                  <a:pt x="2842260" y="467360"/>
                </a:cubicBezTo>
                <a:cubicBezTo>
                  <a:pt x="3037840" y="561340"/>
                  <a:pt x="3073400" y="596900"/>
                  <a:pt x="3284220" y="650240"/>
                </a:cubicBezTo>
                <a:cubicBezTo>
                  <a:pt x="3495040" y="703580"/>
                  <a:pt x="3967480" y="764540"/>
                  <a:pt x="4107180" y="787400"/>
                </a:cubicBezTo>
                <a:cubicBezTo>
                  <a:pt x="4246880" y="810260"/>
                  <a:pt x="4127500" y="789940"/>
                  <a:pt x="4122420" y="787400"/>
                </a:cubicBezTo>
                <a:cubicBezTo>
                  <a:pt x="4117340" y="784860"/>
                  <a:pt x="4097020" y="778510"/>
                  <a:pt x="4076700" y="772160"/>
                </a:cubicBez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  <a:ea typeface="Arial" charset="0"/>
              <a:cs typeface="Arial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 rot="10800000">
            <a:off x="1023238" y="1523324"/>
            <a:ext cx="430887" cy="2862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sz="1600" b="1" dirty="0">
                <a:latin typeface="Arial"/>
                <a:cs typeface="Arial"/>
              </a:rPr>
              <a:t>Serum Insulin Level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4399032" y="4799579"/>
            <a:ext cx="661918" cy="30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sz="1400" b="1">
                <a:latin typeface="Arial"/>
                <a:cs typeface="Arial"/>
              </a:rPr>
              <a:t>Time</a:t>
            </a:r>
            <a:endParaRPr lang="en-US" sz="1400" b="1">
              <a:latin typeface="Arial"/>
              <a:cs typeface="Arial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1673414" y="1927412"/>
            <a:ext cx="1841407" cy="1769876"/>
          </a:xfrm>
          <a:custGeom>
            <a:avLst/>
            <a:gdLst>
              <a:gd name="T0" fmla="*/ 0 w 680"/>
              <a:gd name="T1" fmla="*/ 2147483647 h 937"/>
              <a:gd name="T2" fmla="*/ 2147483647 w 680"/>
              <a:gd name="T3" fmla="*/ 2147483647 h 937"/>
              <a:gd name="T4" fmla="*/ 2147483647 w 680"/>
              <a:gd name="T5" fmla="*/ 2147483647 h 937"/>
              <a:gd name="T6" fmla="*/ 2147483647 w 680"/>
              <a:gd name="T7" fmla="*/ 2147483647 h 937"/>
              <a:gd name="T8" fmla="*/ 2147483647 w 680"/>
              <a:gd name="T9" fmla="*/ 2147483647 h 937"/>
              <a:gd name="T10" fmla="*/ 2147483647 w 680"/>
              <a:gd name="T11" fmla="*/ 2147483647 h 937"/>
              <a:gd name="T12" fmla="*/ 2147483647 w 680"/>
              <a:gd name="T13" fmla="*/ 2147483647 h 937"/>
              <a:gd name="T14" fmla="*/ 2147483647 w 680"/>
              <a:gd name="T15" fmla="*/ 2147483647 h 937"/>
              <a:gd name="T16" fmla="*/ 2147483647 w 680"/>
              <a:gd name="T17" fmla="*/ 2147483647 h 937"/>
              <a:gd name="T18" fmla="*/ 2147483647 w 680"/>
              <a:gd name="T19" fmla="*/ 2147483647 h 937"/>
              <a:gd name="T20" fmla="*/ 2147483647 w 680"/>
              <a:gd name="T21" fmla="*/ 2147483647 h 937"/>
              <a:gd name="T22" fmla="*/ 2147483647 w 680"/>
              <a:gd name="T23" fmla="*/ 2147483647 h 937"/>
              <a:gd name="T24" fmla="*/ 2147483647 w 680"/>
              <a:gd name="T25" fmla="*/ 2147483647 h 937"/>
              <a:gd name="T26" fmla="*/ 2147483647 w 680"/>
              <a:gd name="T27" fmla="*/ 2147483647 h 937"/>
              <a:gd name="T28" fmla="*/ 2147483647 w 680"/>
              <a:gd name="T29" fmla="*/ 2147483647 h 937"/>
              <a:gd name="T30" fmla="*/ 2147483647 w 680"/>
              <a:gd name="T31" fmla="*/ 2147483647 h 937"/>
              <a:gd name="T32" fmla="*/ 2147483647 w 680"/>
              <a:gd name="T33" fmla="*/ 2147483647 h 93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80"/>
              <a:gd name="T52" fmla="*/ 0 h 937"/>
              <a:gd name="T53" fmla="*/ 680 w 680"/>
              <a:gd name="T54" fmla="*/ 937 h 93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80" h="937">
                <a:moveTo>
                  <a:pt x="0" y="937"/>
                </a:moveTo>
                <a:cubicBezTo>
                  <a:pt x="15" y="903"/>
                  <a:pt x="36" y="872"/>
                  <a:pt x="47" y="836"/>
                </a:cubicBezTo>
                <a:cubicBezTo>
                  <a:pt x="57" y="804"/>
                  <a:pt x="58" y="769"/>
                  <a:pt x="64" y="736"/>
                </a:cubicBezTo>
                <a:cubicBezTo>
                  <a:pt x="70" y="654"/>
                  <a:pt x="68" y="445"/>
                  <a:pt x="72" y="341"/>
                </a:cubicBezTo>
                <a:cubicBezTo>
                  <a:pt x="78" y="235"/>
                  <a:pt x="98" y="152"/>
                  <a:pt x="105" y="100"/>
                </a:cubicBezTo>
                <a:cubicBezTo>
                  <a:pt x="113" y="46"/>
                  <a:pt x="106" y="45"/>
                  <a:pt x="112" y="27"/>
                </a:cubicBezTo>
                <a:cubicBezTo>
                  <a:pt x="119" y="12"/>
                  <a:pt x="140" y="0"/>
                  <a:pt x="146" y="8"/>
                </a:cubicBezTo>
                <a:cubicBezTo>
                  <a:pt x="161" y="22"/>
                  <a:pt x="148" y="39"/>
                  <a:pt x="152" y="73"/>
                </a:cubicBezTo>
                <a:cubicBezTo>
                  <a:pt x="156" y="107"/>
                  <a:pt x="163" y="166"/>
                  <a:pt x="170" y="212"/>
                </a:cubicBezTo>
                <a:cubicBezTo>
                  <a:pt x="172" y="257"/>
                  <a:pt x="183" y="308"/>
                  <a:pt x="196" y="350"/>
                </a:cubicBezTo>
                <a:cubicBezTo>
                  <a:pt x="202" y="371"/>
                  <a:pt x="221" y="395"/>
                  <a:pt x="232" y="413"/>
                </a:cubicBezTo>
                <a:cubicBezTo>
                  <a:pt x="258" y="458"/>
                  <a:pt x="275" y="498"/>
                  <a:pt x="312" y="527"/>
                </a:cubicBezTo>
                <a:cubicBezTo>
                  <a:pt x="329" y="568"/>
                  <a:pt x="341" y="574"/>
                  <a:pt x="374" y="599"/>
                </a:cubicBezTo>
                <a:cubicBezTo>
                  <a:pt x="379" y="608"/>
                  <a:pt x="407" y="638"/>
                  <a:pt x="415" y="644"/>
                </a:cubicBezTo>
                <a:cubicBezTo>
                  <a:pt x="441" y="663"/>
                  <a:pt x="444" y="676"/>
                  <a:pt x="473" y="690"/>
                </a:cubicBezTo>
                <a:cubicBezTo>
                  <a:pt x="501" y="704"/>
                  <a:pt x="522" y="725"/>
                  <a:pt x="551" y="736"/>
                </a:cubicBezTo>
                <a:cubicBezTo>
                  <a:pt x="570" y="756"/>
                  <a:pt x="663" y="856"/>
                  <a:pt x="680" y="877"/>
                </a:cubicBezTo>
              </a:path>
            </a:pathLst>
          </a:custGeom>
          <a:noFill/>
          <a:ln w="57150">
            <a:solidFill>
              <a:srgbClr val="7D110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3137652" y="2480235"/>
            <a:ext cx="2576513" cy="1217053"/>
          </a:xfrm>
          <a:custGeom>
            <a:avLst/>
            <a:gdLst>
              <a:gd name="T0" fmla="*/ 0 w 680"/>
              <a:gd name="T1" fmla="*/ 2147483647 h 937"/>
              <a:gd name="T2" fmla="*/ 2147483647 w 680"/>
              <a:gd name="T3" fmla="*/ 2147483647 h 937"/>
              <a:gd name="T4" fmla="*/ 2147483647 w 680"/>
              <a:gd name="T5" fmla="*/ 2147483647 h 937"/>
              <a:gd name="T6" fmla="*/ 2147483647 w 680"/>
              <a:gd name="T7" fmla="*/ 2147483647 h 937"/>
              <a:gd name="T8" fmla="*/ 2147483647 w 680"/>
              <a:gd name="T9" fmla="*/ 2147483647 h 937"/>
              <a:gd name="T10" fmla="*/ 2147483647 w 680"/>
              <a:gd name="T11" fmla="*/ 2147483647 h 937"/>
              <a:gd name="T12" fmla="*/ 2147483647 w 680"/>
              <a:gd name="T13" fmla="*/ 2147483647 h 937"/>
              <a:gd name="T14" fmla="*/ 2147483647 w 680"/>
              <a:gd name="T15" fmla="*/ 2147483647 h 937"/>
              <a:gd name="T16" fmla="*/ 2147483647 w 680"/>
              <a:gd name="T17" fmla="*/ 2147483647 h 937"/>
              <a:gd name="T18" fmla="*/ 2147483647 w 680"/>
              <a:gd name="T19" fmla="*/ 2147483647 h 937"/>
              <a:gd name="T20" fmla="*/ 2147483647 w 680"/>
              <a:gd name="T21" fmla="*/ 2147483647 h 937"/>
              <a:gd name="T22" fmla="*/ 2147483647 w 680"/>
              <a:gd name="T23" fmla="*/ 2147483647 h 937"/>
              <a:gd name="T24" fmla="*/ 2147483647 w 680"/>
              <a:gd name="T25" fmla="*/ 2147483647 h 937"/>
              <a:gd name="T26" fmla="*/ 2147483647 w 680"/>
              <a:gd name="T27" fmla="*/ 2147483647 h 937"/>
              <a:gd name="T28" fmla="*/ 2147483647 w 680"/>
              <a:gd name="T29" fmla="*/ 2147483647 h 937"/>
              <a:gd name="T30" fmla="*/ 2147483647 w 680"/>
              <a:gd name="T31" fmla="*/ 2147483647 h 937"/>
              <a:gd name="T32" fmla="*/ 2147483647 w 680"/>
              <a:gd name="T33" fmla="*/ 2147483647 h 93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80"/>
              <a:gd name="T52" fmla="*/ 0 h 937"/>
              <a:gd name="T53" fmla="*/ 680 w 680"/>
              <a:gd name="T54" fmla="*/ 937 h 93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80" h="937">
                <a:moveTo>
                  <a:pt x="0" y="937"/>
                </a:moveTo>
                <a:cubicBezTo>
                  <a:pt x="15" y="903"/>
                  <a:pt x="36" y="872"/>
                  <a:pt x="47" y="836"/>
                </a:cubicBezTo>
                <a:cubicBezTo>
                  <a:pt x="57" y="804"/>
                  <a:pt x="58" y="769"/>
                  <a:pt x="64" y="736"/>
                </a:cubicBezTo>
                <a:cubicBezTo>
                  <a:pt x="70" y="654"/>
                  <a:pt x="68" y="445"/>
                  <a:pt x="72" y="341"/>
                </a:cubicBezTo>
                <a:cubicBezTo>
                  <a:pt x="78" y="235"/>
                  <a:pt x="98" y="152"/>
                  <a:pt x="105" y="100"/>
                </a:cubicBezTo>
                <a:cubicBezTo>
                  <a:pt x="113" y="46"/>
                  <a:pt x="106" y="45"/>
                  <a:pt x="112" y="27"/>
                </a:cubicBezTo>
                <a:cubicBezTo>
                  <a:pt x="119" y="12"/>
                  <a:pt x="140" y="0"/>
                  <a:pt x="146" y="8"/>
                </a:cubicBezTo>
                <a:cubicBezTo>
                  <a:pt x="161" y="22"/>
                  <a:pt x="148" y="39"/>
                  <a:pt x="152" y="73"/>
                </a:cubicBezTo>
                <a:cubicBezTo>
                  <a:pt x="156" y="107"/>
                  <a:pt x="163" y="166"/>
                  <a:pt x="170" y="212"/>
                </a:cubicBezTo>
                <a:cubicBezTo>
                  <a:pt x="172" y="257"/>
                  <a:pt x="183" y="308"/>
                  <a:pt x="196" y="350"/>
                </a:cubicBezTo>
                <a:cubicBezTo>
                  <a:pt x="202" y="371"/>
                  <a:pt x="221" y="395"/>
                  <a:pt x="232" y="413"/>
                </a:cubicBezTo>
                <a:cubicBezTo>
                  <a:pt x="258" y="458"/>
                  <a:pt x="275" y="498"/>
                  <a:pt x="312" y="527"/>
                </a:cubicBezTo>
                <a:cubicBezTo>
                  <a:pt x="329" y="568"/>
                  <a:pt x="341" y="574"/>
                  <a:pt x="374" y="599"/>
                </a:cubicBezTo>
                <a:cubicBezTo>
                  <a:pt x="379" y="608"/>
                  <a:pt x="407" y="638"/>
                  <a:pt x="415" y="644"/>
                </a:cubicBezTo>
                <a:cubicBezTo>
                  <a:pt x="441" y="663"/>
                  <a:pt x="444" y="676"/>
                  <a:pt x="473" y="690"/>
                </a:cubicBezTo>
                <a:cubicBezTo>
                  <a:pt x="501" y="704"/>
                  <a:pt x="522" y="725"/>
                  <a:pt x="551" y="736"/>
                </a:cubicBezTo>
                <a:cubicBezTo>
                  <a:pt x="570" y="756"/>
                  <a:pt x="663" y="856"/>
                  <a:pt x="680" y="877"/>
                </a:cubicBezTo>
              </a:path>
            </a:pathLst>
          </a:cu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4966078" y="2375648"/>
            <a:ext cx="2997566" cy="1245442"/>
          </a:xfrm>
          <a:custGeom>
            <a:avLst/>
            <a:gdLst>
              <a:gd name="T0" fmla="*/ 0 w 680"/>
              <a:gd name="T1" fmla="*/ 2147483647 h 937"/>
              <a:gd name="T2" fmla="*/ 2147483647 w 680"/>
              <a:gd name="T3" fmla="*/ 2147483647 h 937"/>
              <a:gd name="T4" fmla="*/ 2147483647 w 680"/>
              <a:gd name="T5" fmla="*/ 2147483647 h 937"/>
              <a:gd name="T6" fmla="*/ 2147483647 w 680"/>
              <a:gd name="T7" fmla="*/ 2147483647 h 937"/>
              <a:gd name="T8" fmla="*/ 2147483647 w 680"/>
              <a:gd name="T9" fmla="*/ 2147483647 h 937"/>
              <a:gd name="T10" fmla="*/ 2147483647 w 680"/>
              <a:gd name="T11" fmla="*/ 2147483647 h 937"/>
              <a:gd name="T12" fmla="*/ 2147483647 w 680"/>
              <a:gd name="T13" fmla="*/ 2147483647 h 937"/>
              <a:gd name="T14" fmla="*/ 2147483647 w 680"/>
              <a:gd name="T15" fmla="*/ 2147483647 h 937"/>
              <a:gd name="T16" fmla="*/ 2147483647 w 680"/>
              <a:gd name="T17" fmla="*/ 2147483647 h 937"/>
              <a:gd name="T18" fmla="*/ 2147483647 w 680"/>
              <a:gd name="T19" fmla="*/ 2147483647 h 937"/>
              <a:gd name="T20" fmla="*/ 2147483647 w 680"/>
              <a:gd name="T21" fmla="*/ 2147483647 h 937"/>
              <a:gd name="T22" fmla="*/ 2147483647 w 680"/>
              <a:gd name="T23" fmla="*/ 2147483647 h 937"/>
              <a:gd name="T24" fmla="*/ 2147483647 w 680"/>
              <a:gd name="T25" fmla="*/ 2147483647 h 937"/>
              <a:gd name="T26" fmla="*/ 2147483647 w 680"/>
              <a:gd name="T27" fmla="*/ 2147483647 h 937"/>
              <a:gd name="T28" fmla="*/ 2147483647 w 680"/>
              <a:gd name="T29" fmla="*/ 2147483647 h 937"/>
              <a:gd name="T30" fmla="*/ 2147483647 w 680"/>
              <a:gd name="T31" fmla="*/ 2147483647 h 937"/>
              <a:gd name="T32" fmla="*/ 2147483647 w 680"/>
              <a:gd name="T33" fmla="*/ 2147483647 h 93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80"/>
              <a:gd name="T52" fmla="*/ 0 h 937"/>
              <a:gd name="T53" fmla="*/ 680 w 680"/>
              <a:gd name="T54" fmla="*/ 937 h 93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80" h="937">
                <a:moveTo>
                  <a:pt x="0" y="937"/>
                </a:moveTo>
                <a:cubicBezTo>
                  <a:pt x="15" y="903"/>
                  <a:pt x="36" y="872"/>
                  <a:pt x="47" y="836"/>
                </a:cubicBezTo>
                <a:cubicBezTo>
                  <a:pt x="57" y="804"/>
                  <a:pt x="58" y="769"/>
                  <a:pt x="64" y="736"/>
                </a:cubicBezTo>
                <a:cubicBezTo>
                  <a:pt x="70" y="654"/>
                  <a:pt x="68" y="445"/>
                  <a:pt x="72" y="341"/>
                </a:cubicBezTo>
                <a:cubicBezTo>
                  <a:pt x="78" y="235"/>
                  <a:pt x="98" y="152"/>
                  <a:pt x="105" y="100"/>
                </a:cubicBezTo>
                <a:cubicBezTo>
                  <a:pt x="113" y="46"/>
                  <a:pt x="106" y="45"/>
                  <a:pt x="112" y="27"/>
                </a:cubicBezTo>
                <a:cubicBezTo>
                  <a:pt x="119" y="12"/>
                  <a:pt x="140" y="0"/>
                  <a:pt x="146" y="8"/>
                </a:cubicBezTo>
                <a:cubicBezTo>
                  <a:pt x="161" y="22"/>
                  <a:pt x="148" y="39"/>
                  <a:pt x="152" y="73"/>
                </a:cubicBezTo>
                <a:cubicBezTo>
                  <a:pt x="156" y="107"/>
                  <a:pt x="163" y="166"/>
                  <a:pt x="170" y="212"/>
                </a:cubicBezTo>
                <a:cubicBezTo>
                  <a:pt x="172" y="257"/>
                  <a:pt x="183" y="308"/>
                  <a:pt x="196" y="350"/>
                </a:cubicBezTo>
                <a:cubicBezTo>
                  <a:pt x="202" y="371"/>
                  <a:pt x="221" y="395"/>
                  <a:pt x="232" y="413"/>
                </a:cubicBezTo>
                <a:cubicBezTo>
                  <a:pt x="258" y="458"/>
                  <a:pt x="275" y="498"/>
                  <a:pt x="312" y="527"/>
                </a:cubicBezTo>
                <a:cubicBezTo>
                  <a:pt x="329" y="568"/>
                  <a:pt x="341" y="574"/>
                  <a:pt x="374" y="599"/>
                </a:cubicBezTo>
                <a:cubicBezTo>
                  <a:pt x="379" y="608"/>
                  <a:pt x="407" y="638"/>
                  <a:pt x="415" y="644"/>
                </a:cubicBezTo>
                <a:cubicBezTo>
                  <a:pt x="441" y="663"/>
                  <a:pt x="444" y="676"/>
                  <a:pt x="473" y="690"/>
                </a:cubicBezTo>
                <a:cubicBezTo>
                  <a:pt x="501" y="704"/>
                  <a:pt x="522" y="725"/>
                  <a:pt x="551" y="736"/>
                </a:cubicBezTo>
                <a:cubicBezTo>
                  <a:pt x="570" y="756"/>
                  <a:pt x="663" y="856"/>
                  <a:pt x="680" y="877"/>
                </a:cubicBezTo>
              </a:path>
            </a:pathLst>
          </a:cu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Arial"/>
              <a:cs typeface="Arial"/>
            </a:endParaRPr>
          </a:p>
        </p:txBody>
      </p:sp>
      <p:grpSp>
        <p:nvGrpSpPr>
          <p:cNvPr id="14" name="Group 30"/>
          <p:cNvGrpSpPr>
            <a:grpSpLocks/>
          </p:cNvGrpSpPr>
          <p:nvPr/>
        </p:nvGrpSpPr>
        <p:grpSpPr bwMode="auto">
          <a:xfrm>
            <a:off x="969703" y="5051848"/>
            <a:ext cx="5488737" cy="617500"/>
            <a:chOff x="1409700" y="4980522"/>
            <a:chExt cx="5133893" cy="584515"/>
          </a:xfrm>
        </p:grpSpPr>
        <p:sp>
          <p:nvSpPr>
            <p:cNvPr id="15" name="Line 27"/>
            <p:cNvSpPr>
              <a:spLocks noChangeShapeType="1"/>
            </p:cNvSpPr>
            <p:nvPr/>
          </p:nvSpPr>
          <p:spPr bwMode="auto">
            <a:xfrm>
              <a:off x="1409700" y="5416546"/>
              <a:ext cx="287338" cy="0"/>
            </a:xfrm>
            <a:prstGeom prst="line">
              <a:avLst/>
            </a:prstGeom>
            <a:noFill/>
            <a:ln w="38100">
              <a:solidFill>
                <a:srgbClr val="9F0E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4806950" y="5455175"/>
              <a:ext cx="287338" cy="0"/>
            </a:xfrm>
            <a:prstGeom prst="line">
              <a:avLst/>
            </a:prstGeom>
            <a:noFill/>
            <a:ln w="38100">
              <a:solidFill>
                <a:srgbClr val="7D110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" name="Line 29"/>
            <p:cNvSpPr>
              <a:spLocks noChangeShapeType="1"/>
            </p:cNvSpPr>
            <p:nvPr/>
          </p:nvSpPr>
          <p:spPr bwMode="auto">
            <a:xfrm>
              <a:off x="1409700" y="5165729"/>
              <a:ext cx="287338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5092700" y="5265204"/>
              <a:ext cx="1450893" cy="299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105000"/>
                </a:lnSpc>
                <a:buClr>
                  <a:schemeClr val="accent2"/>
                </a:buClr>
                <a:buFont typeface="Wingdings" charset="0"/>
                <a:buNone/>
              </a:pPr>
              <a:r>
                <a:rPr lang="en-US" sz="1400" b="1" dirty="0">
                  <a:latin typeface="Arial"/>
                  <a:cs typeface="Arial"/>
                </a:rPr>
                <a:t>Analogue </a:t>
              </a:r>
              <a:r>
                <a:rPr lang="en-US" sz="1400" b="1" dirty="0" smtClean="0">
                  <a:latin typeface="Arial"/>
                  <a:cs typeface="Arial"/>
                </a:rPr>
                <a:t>Bolus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1693863" y="4985285"/>
              <a:ext cx="1236635" cy="299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105000"/>
                </a:lnSpc>
                <a:buClr>
                  <a:schemeClr val="accent2"/>
                </a:buClr>
                <a:buFont typeface="Wingdings" charset="0"/>
                <a:buNone/>
              </a:pPr>
              <a:r>
                <a:rPr lang="en-US" sz="1400" b="1" dirty="0">
                  <a:latin typeface="Arial"/>
                  <a:cs typeface="Arial"/>
                </a:rPr>
                <a:t>Human </a:t>
              </a:r>
              <a:r>
                <a:rPr lang="en-US" sz="1400" b="1" dirty="0" smtClean="0">
                  <a:latin typeface="Arial"/>
                  <a:cs typeface="Arial"/>
                </a:rPr>
                <a:t>Basal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1617663" y="5119154"/>
              <a:ext cx="1505842" cy="407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200" dirty="0">
                  <a:solidFill>
                    <a:schemeClr val="bg2"/>
                  </a:solidFill>
                  <a:latin typeface="Arial"/>
                  <a:cs typeface="Arial"/>
                </a:rPr>
                <a:t> </a:t>
              </a:r>
              <a:r>
                <a:rPr lang="en-US" sz="1400" b="1" dirty="0">
                  <a:latin typeface="Arial"/>
                  <a:cs typeface="Arial"/>
                </a:rPr>
                <a:t>Analogue </a:t>
              </a:r>
              <a:r>
                <a:rPr lang="en-US" sz="1400" b="1" dirty="0" smtClean="0">
                  <a:latin typeface="Arial"/>
                  <a:cs typeface="Arial"/>
                </a:rPr>
                <a:t>Basal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1" name="Line 27"/>
            <p:cNvSpPr>
              <a:spLocks noChangeShapeType="1"/>
            </p:cNvSpPr>
            <p:nvPr/>
          </p:nvSpPr>
          <p:spPr bwMode="auto">
            <a:xfrm>
              <a:off x="4810655" y="5163613"/>
              <a:ext cx="287337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5092700" y="4980522"/>
              <a:ext cx="1255003" cy="299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105000"/>
                </a:lnSpc>
                <a:buClr>
                  <a:schemeClr val="accent2"/>
                </a:buClr>
                <a:buFont typeface="Wingdings" charset="0"/>
                <a:buNone/>
              </a:pPr>
              <a:r>
                <a:rPr lang="en-US" sz="1400" b="1" dirty="0">
                  <a:latin typeface="Arial"/>
                  <a:cs typeface="Arial"/>
                </a:rPr>
                <a:t>Human </a:t>
              </a:r>
              <a:r>
                <a:rPr lang="en-US" sz="1400" b="1" dirty="0" smtClean="0">
                  <a:latin typeface="Arial"/>
                  <a:cs typeface="Arial"/>
                </a:rPr>
                <a:t>Bolus</a:t>
              </a:r>
              <a:endParaRPr lang="en-US" sz="1200" dirty="0">
                <a:latin typeface="Arial"/>
                <a:cs typeface="Arial"/>
              </a:endParaRPr>
            </a:p>
          </p:txBody>
        </p:sp>
      </p:grp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235865" y="6335490"/>
            <a:ext cx="4786087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guidelines.diabetes.ca  </a:t>
            </a:r>
            <a:r>
              <a:rPr lang="en-US" sz="1100" dirty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 1-800-BANTING (226-8464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)  </a:t>
            </a:r>
            <a:r>
              <a:rPr lang="en-US" sz="1100" dirty="0" smtClean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 smtClean="0">
                <a:solidFill>
                  <a:schemeClr val="tx1"/>
                </a:solidFill>
                <a:latin typeface="Arial"/>
                <a:ea typeface="ＭＳ Ｐゴシック" pitchFamily="34" charset="-128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pitchFamily="34" charset="-128"/>
              </a:rPr>
              <a:t>Copyright © 2013 Canadian Diabetes Association </a:t>
            </a:r>
          </a:p>
        </p:txBody>
      </p:sp>
    </p:spTree>
    <p:extLst>
      <p:ext uri="{BB962C8B-B14F-4D97-AF65-F5344CB8AC3E}">
        <p14:creationId xmlns:p14="http://schemas.microsoft.com/office/powerpoint/2010/main" val="4252760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3" descr="01 line GRAPH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767" y="1620674"/>
            <a:ext cx="7710007" cy="316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3818016" y="4723018"/>
            <a:ext cx="17823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CA" sz="1400" b="1">
                <a:latin typeface="Arial Narrow" charset="0"/>
              </a:rPr>
              <a:t>Time</a:t>
            </a:r>
            <a:endParaRPr lang="en-US" sz="1400" b="1">
              <a:latin typeface="Arial Narrow" charset="0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 rot="10800000">
            <a:off x="1252805" y="1553883"/>
            <a:ext cx="430887" cy="2884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sz="1600" b="1" dirty="0">
                <a:latin typeface="Arial"/>
                <a:cs typeface="Arial"/>
              </a:rPr>
              <a:t>Serum Insulin Level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9" name="Freeform 12"/>
          <p:cNvSpPr>
            <a:spLocks/>
          </p:cNvSpPr>
          <p:nvPr/>
        </p:nvSpPr>
        <p:spPr bwMode="auto">
          <a:xfrm>
            <a:off x="1718236" y="2569882"/>
            <a:ext cx="4276256" cy="1015814"/>
          </a:xfrm>
          <a:custGeom>
            <a:avLst/>
            <a:gdLst>
              <a:gd name="T0" fmla="*/ 0 w 1635"/>
              <a:gd name="T1" fmla="*/ 2147483647 h 570"/>
              <a:gd name="T2" fmla="*/ 2147483647 w 1635"/>
              <a:gd name="T3" fmla="*/ 2147483647 h 570"/>
              <a:gd name="T4" fmla="*/ 2147483647 w 1635"/>
              <a:gd name="T5" fmla="*/ 2147483647 h 570"/>
              <a:gd name="T6" fmla="*/ 2147483647 w 1635"/>
              <a:gd name="T7" fmla="*/ 2147483647 h 570"/>
              <a:gd name="T8" fmla="*/ 2147483647 w 1635"/>
              <a:gd name="T9" fmla="*/ 2147483647 h 570"/>
              <a:gd name="T10" fmla="*/ 2147483647 w 1635"/>
              <a:gd name="T11" fmla="*/ 2147483647 h 570"/>
              <a:gd name="T12" fmla="*/ 2147483647 w 1635"/>
              <a:gd name="T13" fmla="*/ 2147483647 h 570"/>
              <a:gd name="T14" fmla="*/ 2147483647 w 1635"/>
              <a:gd name="T15" fmla="*/ 2147483647 h 570"/>
              <a:gd name="T16" fmla="*/ 2147483647 w 1635"/>
              <a:gd name="T17" fmla="*/ 2147483647 h 570"/>
              <a:gd name="T18" fmla="*/ 2147483647 w 1635"/>
              <a:gd name="T19" fmla="*/ 2147483647 h 570"/>
              <a:gd name="T20" fmla="*/ 2147483647 w 1635"/>
              <a:gd name="T21" fmla="*/ 2147483647 h 570"/>
              <a:gd name="T22" fmla="*/ 2147483647 w 1635"/>
              <a:gd name="T23" fmla="*/ 2147483647 h 570"/>
              <a:gd name="T24" fmla="*/ 2147483647 w 1635"/>
              <a:gd name="T25" fmla="*/ 2147483647 h 570"/>
              <a:gd name="T26" fmla="*/ 2147483647 w 1635"/>
              <a:gd name="T27" fmla="*/ 2147483647 h 57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35"/>
              <a:gd name="T43" fmla="*/ 0 h 570"/>
              <a:gd name="T44" fmla="*/ 1635 w 1635"/>
              <a:gd name="T45" fmla="*/ 570 h 57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35" h="570">
                <a:moveTo>
                  <a:pt x="0" y="515"/>
                </a:moveTo>
                <a:cubicBezTo>
                  <a:pt x="18" y="491"/>
                  <a:pt x="59" y="442"/>
                  <a:pt x="111" y="372"/>
                </a:cubicBezTo>
                <a:cubicBezTo>
                  <a:pt x="209" y="199"/>
                  <a:pt x="314" y="96"/>
                  <a:pt x="314" y="96"/>
                </a:cubicBezTo>
                <a:cubicBezTo>
                  <a:pt x="487" y="0"/>
                  <a:pt x="524" y="100"/>
                  <a:pt x="586" y="117"/>
                </a:cubicBezTo>
                <a:lnTo>
                  <a:pt x="683" y="201"/>
                </a:lnTo>
                <a:lnTo>
                  <a:pt x="736" y="244"/>
                </a:lnTo>
                <a:lnTo>
                  <a:pt x="843" y="305"/>
                </a:lnTo>
                <a:lnTo>
                  <a:pt x="960" y="318"/>
                </a:lnTo>
                <a:lnTo>
                  <a:pt x="1056" y="393"/>
                </a:lnTo>
                <a:lnTo>
                  <a:pt x="1185" y="408"/>
                </a:lnTo>
                <a:lnTo>
                  <a:pt x="1253" y="448"/>
                </a:lnTo>
                <a:lnTo>
                  <a:pt x="1444" y="502"/>
                </a:lnTo>
                <a:lnTo>
                  <a:pt x="1593" y="531"/>
                </a:lnTo>
                <a:lnTo>
                  <a:pt x="1635" y="570"/>
                </a:lnTo>
              </a:path>
            </a:pathLst>
          </a:cu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1822828" y="2061884"/>
            <a:ext cx="3154080" cy="1480018"/>
          </a:xfrm>
          <a:custGeom>
            <a:avLst/>
            <a:gdLst>
              <a:gd name="T0" fmla="*/ 0 w 3668"/>
              <a:gd name="T1" fmla="*/ 2147483647 h 2222"/>
              <a:gd name="T2" fmla="*/ 2147483647 w 3668"/>
              <a:gd name="T3" fmla="*/ 2147483647 h 2222"/>
              <a:gd name="T4" fmla="*/ 2147483647 w 3668"/>
              <a:gd name="T5" fmla="*/ 2147483647 h 2222"/>
              <a:gd name="T6" fmla="*/ 2147483647 w 3668"/>
              <a:gd name="T7" fmla="*/ 2147483647 h 2222"/>
              <a:gd name="T8" fmla="*/ 2147483647 w 3668"/>
              <a:gd name="T9" fmla="*/ 2147483647 h 2222"/>
              <a:gd name="T10" fmla="*/ 2147483647 w 3668"/>
              <a:gd name="T11" fmla="*/ 2147483647 h 2222"/>
              <a:gd name="T12" fmla="*/ 2147483647 w 3668"/>
              <a:gd name="T13" fmla="*/ 0 h 2222"/>
              <a:gd name="T14" fmla="*/ 2147483647 w 3668"/>
              <a:gd name="T15" fmla="*/ 2147483647 h 2222"/>
              <a:gd name="T16" fmla="*/ 2147483647 w 3668"/>
              <a:gd name="T17" fmla="*/ 2147483647 h 2222"/>
              <a:gd name="T18" fmla="*/ 2147483647 w 3668"/>
              <a:gd name="T19" fmla="*/ 2147483647 h 2222"/>
              <a:gd name="T20" fmla="*/ 2147483647 w 3668"/>
              <a:gd name="T21" fmla="*/ 2147483647 h 2222"/>
              <a:gd name="T22" fmla="*/ 2147483647 w 3668"/>
              <a:gd name="T23" fmla="*/ 2147483647 h 2222"/>
              <a:gd name="T24" fmla="*/ 2147483647 w 3668"/>
              <a:gd name="T25" fmla="*/ 2147483647 h 2222"/>
              <a:gd name="T26" fmla="*/ 2147483647 w 3668"/>
              <a:gd name="T27" fmla="*/ 2147483647 h 2222"/>
              <a:gd name="T28" fmla="*/ 2147483647 w 3668"/>
              <a:gd name="T29" fmla="*/ 2147483647 h 2222"/>
              <a:gd name="T30" fmla="*/ 2147483647 w 3668"/>
              <a:gd name="T31" fmla="*/ 2147483647 h 2222"/>
              <a:gd name="T32" fmla="*/ 2147483647 w 3668"/>
              <a:gd name="T33" fmla="*/ 2147483647 h 2222"/>
              <a:gd name="T34" fmla="*/ 2147483647 w 3668"/>
              <a:gd name="T35" fmla="*/ 2147483647 h 2222"/>
              <a:gd name="T36" fmla="*/ 2147483647 w 3668"/>
              <a:gd name="T37" fmla="*/ 2147483647 h 2222"/>
              <a:gd name="T38" fmla="*/ 2147483647 w 3668"/>
              <a:gd name="T39" fmla="*/ 2147483647 h 2222"/>
              <a:gd name="T40" fmla="*/ 2147483647 w 3668"/>
              <a:gd name="T41" fmla="*/ 2147483647 h 2222"/>
              <a:gd name="T42" fmla="*/ 2147483647 w 3668"/>
              <a:gd name="T43" fmla="*/ 2147483647 h 2222"/>
              <a:gd name="T44" fmla="*/ 2147483647 w 3668"/>
              <a:gd name="T45" fmla="*/ 2147483647 h 2222"/>
              <a:gd name="T46" fmla="*/ 2147483647 w 3668"/>
              <a:gd name="T47" fmla="*/ 2147483647 h 2222"/>
              <a:gd name="T48" fmla="*/ 2147483647 w 3668"/>
              <a:gd name="T49" fmla="*/ 2147483647 h 2222"/>
              <a:gd name="T50" fmla="*/ 2147483647 w 3668"/>
              <a:gd name="T51" fmla="*/ 2147483647 h 2222"/>
              <a:gd name="T52" fmla="*/ 2147483647 w 3668"/>
              <a:gd name="T53" fmla="*/ 2147483647 h 2222"/>
              <a:gd name="T54" fmla="*/ 2147483647 w 3668"/>
              <a:gd name="T55" fmla="*/ 2147483647 h 2222"/>
              <a:gd name="T56" fmla="*/ 2147483647 w 3668"/>
              <a:gd name="T57" fmla="*/ 2147483647 h 2222"/>
              <a:gd name="T58" fmla="*/ 2147483647 w 3668"/>
              <a:gd name="T59" fmla="*/ 2147483647 h 2222"/>
              <a:gd name="T60" fmla="*/ 2147483647 w 3668"/>
              <a:gd name="T61" fmla="*/ 2147483647 h 2222"/>
              <a:gd name="T62" fmla="*/ 2147483647 w 3668"/>
              <a:gd name="T63" fmla="*/ 2147483647 h 2222"/>
              <a:gd name="T64" fmla="*/ 2147483647 w 3668"/>
              <a:gd name="T65" fmla="*/ 2147483647 h 2222"/>
              <a:gd name="T66" fmla="*/ 2147483647 w 3668"/>
              <a:gd name="T67" fmla="*/ 2147483647 h 2222"/>
              <a:gd name="T68" fmla="*/ 2147483647 w 3668"/>
              <a:gd name="T69" fmla="*/ 2147483647 h 2222"/>
              <a:gd name="T70" fmla="*/ 2147483647 w 3668"/>
              <a:gd name="T71" fmla="*/ 2147483647 h 2222"/>
              <a:gd name="T72" fmla="*/ 2147483647 w 3668"/>
              <a:gd name="T73" fmla="*/ 2147483647 h 2222"/>
              <a:gd name="T74" fmla="*/ 2147483647 w 3668"/>
              <a:gd name="T75" fmla="*/ 2147483647 h 2222"/>
              <a:gd name="T76" fmla="*/ 2147483647 w 3668"/>
              <a:gd name="T77" fmla="*/ 2147483647 h 2222"/>
              <a:gd name="T78" fmla="*/ 2147483647 w 3668"/>
              <a:gd name="T79" fmla="*/ 2147483647 h 2222"/>
              <a:gd name="T80" fmla="*/ 2147483647 w 3668"/>
              <a:gd name="T81" fmla="*/ 2147483647 h 2222"/>
              <a:gd name="T82" fmla="*/ 2147483647 w 3668"/>
              <a:gd name="T83" fmla="*/ 2147483647 h 2222"/>
              <a:gd name="T84" fmla="*/ 2147483647 w 3668"/>
              <a:gd name="T85" fmla="*/ 2147483647 h 2222"/>
              <a:gd name="T86" fmla="*/ 2147483647 w 3668"/>
              <a:gd name="T87" fmla="*/ 2147483647 h 2222"/>
              <a:gd name="T88" fmla="*/ 2147483647 w 3668"/>
              <a:gd name="T89" fmla="*/ 2147483647 h 2222"/>
              <a:gd name="T90" fmla="*/ 2147483647 w 3668"/>
              <a:gd name="T91" fmla="*/ 2147483647 h 222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668"/>
              <a:gd name="T139" fmla="*/ 0 h 2222"/>
              <a:gd name="T140" fmla="*/ 3668 w 3668"/>
              <a:gd name="T141" fmla="*/ 2222 h 222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668" h="2222">
                <a:moveTo>
                  <a:pt x="0" y="2222"/>
                </a:moveTo>
                <a:lnTo>
                  <a:pt x="150" y="1952"/>
                </a:lnTo>
                <a:lnTo>
                  <a:pt x="262" y="1365"/>
                </a:lnTo>
                <a:lnTo>
                  <a:pt x="337" y="735"/>
                </a:lnTo>
                <a:lnTo>
                  <a:pt x="502" y="300"/>
                </a:lnTo>
                <a:lnTo>
                  <a:pt x="570" y="332"/>
                </a:lnTo>
                <a:lnTo>
                  <a:pt x="652" y="0"/>
                </a:lnTo>
                <a:lnTo>
                  <a:pt x="863" y="338"/>
                </a:lnTo>
                <a:lnTo>
                  <a:pt x="933" y="493"/>
                </a:lnTo>
                <a:lnTo>
                  <a:pt x="978" y="600"/>
                </a:lnTo>
                <a:lnTo>
                  <a:pt x="1038" y="593"/>
                </a:lnTo>
                <a:lnTo>
                  <a:pt x="1106" y="788"/>
                </a:lnTo>
                <a:lnTo>
                  <a:pt x="1193" y="923"/>
                </a:lnTo>
                <a:lnTo>
                  <a:pt x="1200" y="1262"/>
                </a:lnTo>
                <a:lnTo>
                  <a:pt x="1246" y="1283"/>
                </a:lnTo>
                <a:lnTo>
                  <a:pt x="1290" y="1367"/>
                </a:lnTo>
                <a:lnTo>
                  <a:pt x="1380" y="1457"/>
                </a:lnTo>
                <a:lnTo>
                  <a:pt x="1440" y="1577"/>
                </a:lnTo>
                <a:lnTo>
                  <a:pt x="1530" y="1502"/>
                </a:lnTo>
                <a:lnTo>
                  <a:pt x="1620" y="1547"/>
                </a:lnTo>
                <a:cubicBezTo>
                  <a:pt x="1652" y="1567"/>
                  <a:pt x="1698" y="1604"/>
                  <a:pt x="1725" y="1622"/>
                </a:cubicBezTo>
                <a:cubicBezTo>
                  <a:pt x="1752" y="1640"/>
                  <a:pt x="1770" y="1645"/>
                  <a:pt x="1785" y="1652"/>
                </a:cubicBezTo>
                <a:lnTo>
                  <a:pt x="1815" y="1667"/>
                </a:lnTo>
                <a:lnTo>
                  <a:pt x="1875" y="1682"/>
                </a:lnTo>
                <a:lnTo>
                  <a:pt x="1951" y="1630"/>
                </a:lnTo>
                <a:lnTo>
                  <a:pt x="1965" y="1742"/>
                </a:lnTo>
                <a:lnTo>
                  <a:pt x="2055" y="1772"/>
                </a:lnTo>
                <a:lnTo>
                  <a:pt x="2175" y="1697"/>
                </a:lnTo>
                <a:lnTo>
                  <a:pt x="2263" y="1708"/>
                </a:lnTo>
                <a:lnTo>
                  <a:pt x="2273" y="1775"/>
                </a:lnTo>
                <a:lnTo>
                  <a:pt x="2291" y="1828"/>
                </a:lnTo>
                <a:lnTo>
                  <a:pt x="2333" y="1843"/>
                </a:lnTo>
                <a:lnTo>
                  <a:pt x="2408" y="1863"/>
                </a:lnTo>
                <a:lnTo>
                  <a:pt x="2431" y="1828"/>
                </a:lnTo>
                <a:lnTo>
                  <a:pt x="2520" y="1772"/>
                </a:lnTo>
                <a:lnTo>
                  <a:pt x="2655" y="1892"/>
                </a:lnTo>
                <a:lnTo>
                  <a:pt x="2700" y="1922"/>
                </a:lnTo>
                <a:lnTo>
                  <a:pt x="2745" y="1997"/>
                </a:lnTo>
                <a:lnTo>
                  <a:pt x="2865" y="1982"/>
                </a:lnTo>
                <a:lnTo>
                  <a:pt x="2970" y="1892"/>
                </a:lnTo>
                <a:lnTo>
                  <a:pt x="3126" y="1958"/>
                </a:lnTo>
                <a:lnTo>
                  <a:pt x="3181" y="2018"/>
                </a:lnTo>
                <a:lnTo>
                  <a:pt x="3276" y="2098"/>
                </a:lnTo>
                <a:lnTo>
                  <a:pt x="3346" y="2143"/>
                </a:lnTo>
                <a:lnTo>
                  <a:pt x="3668" y="2178"/>
                </a:lnTo>
                <a:lnTo>
                  <a:pt x="3516" y="2185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4"/>
          <p:cNvSpPr>
            <a:spLocks/>
          </p:cNvSpPr>
          <p:nvPr/>
        </p:nvSpPr>
        <p:spPr bwMode="auto">
          <a:xfrm rot="21467401">
            <a:off x="4920237" y="2521646"/>
            <a:ext cx="3255992" cy="1075818"/>
          </a:xfrm>
          <a:custGeom>
            <a:avLst/>
            <a:gdLst>
              <a:gd name="T0" fmla="*/ 0 w 1635"/>
              <a:gd name="T1" fmla="*/ 2147483647 h 570"/>
              <a:gd name="T2" fmla="*/ 2147483647 w 1635"/>
              <a:gd name="T3" fmla="*/ 2147483647 h 570"/>
              <a:gd name="T4" fmla="*/ 2147483647 w 1635"/>
              <a:gd name="T5" fmla="*/ 2147483647 h 570"/>
              <a:gd name="T6" fmla="*/ 2147483647 w 1635"/>
              <a:gd name="T7" fmla="*/ 2147483647 h 570"/>
              <a:gd name="T8" fmla="*/ 2147483647 w 1635"/>
              <a:gd name="T9" fmla="*/ 2147483647 h 570"/>
              <a:gd name="T10" fmla="*/ 2147483647 w 1635"/>
              <a:gd name="T11" fmla="*/ 2147483647 h 570"/>
              <a:gd name="T12" fmla="*/ 2147483647 w 1635"/>
              <a:gd name="T13" fmla="*/ 2147483647 h 570"/>
              <a:gd name="T14" fmla="*/ 2147483647 w 1635"/>
              <a:gd name="T15" fmla="*/ 2147483647 h 570"/>
              <a:gd name="T16" fmla="*/ 2147483647 w 1635"/>
              <a:gd name="T17" fmla="*/ 2147483647 h 570"/>
              <a:gd name="T18" fmla="*/ 2147483647 w 1635"/>
              <a:gd name="T19" fmla="*/ 2147483647 h 570"/>
              <a:gd name="T20" fmla="*/ 2147483647 w 1635"/>
              <a:gd name="T21" fmla="*/ 2147483647 h 570"/>
              <a:gd name="T22" fmla="*/ 2147483647 w 1635"/>
              <a:gd name="T23" fmla="*/ 2147483647 h 570"/>
              <a:gd name="T24" fmla="*/ 2147483647 w 1635"/>
              <a:gd name="T25" fmla="*/ 2147483647 h 570"/>
              <a:gd name="T26" fmla="*/ 2147483647 w 1635"/>
              <a:gd name="T27" fmla="*/ 2147483647 h 57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35"/>
              <a:gd name="T43" fmla="*/ 0 h 570"/>
              <a:gd name="T44" fmla="*/ 1635 w 1635"/>
              <a:gd name="T45" fmla="*/ 570 h 57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35" h="570">
                <a:moveTo>
                  <a:pt x="0" y="515"/>
                </a:moveTo>
                <a:cubicBezTo>
                  <a:pt x="18" y="491"/>
                  <a:pt x="59" y="442"/>
                  <a:pt x="111" y="372"/>
                </a:cubicBezTo>
                <a:cubicBezTo>
                  <a:pt x="209" y="199"/>
                  <a:pt x="314" y="96"/>
                  <a:pt x="314" y="96"/>
                </a:cubicBezTo>
                <a:cubicBezTo>
                  <a:pt x="487" y="0"/>
                  <a:pt x="524" y="100"/>
                  <a:pt x="586" y="117"/>
                </a:cubicBezTo>
                <a:lnTo>
                  <a:pt x="683" y="201"/>
                </a:lnTo>
                <a:lnTo>
                  <a:pt x="736" y="244"/>
                </a:lnTo>
                <a:lnTo>
                  <a:pt x="843" y="305"/>
                </a:lnTo>
                <a:lnTo>
                  <a:pt x="960" y="318"/>
                </a:lnTo>
                <a:lnTo>
                  <a:pt x="1056" y="393"/>
                </a:lnTo>
                <a:lnTo>
                  <a:pt x="1185" y="408"/>
                </a:lnTo>
                <a:lnTo>
                  <a:pt x="1253" y="448"/>
                </a:lnTo>
                <a:lnTo>
                  <a:pt x="1444" y="502"/>
                </a:lnTo>
                <a:lnTo>
                  <a:pt x="1593" y="531"/>
                </a:lnTo>
                <a:lnTo>
                  <a:pt x="1635" y="570"/>
                </a:lnTo>
              </a:path>
            </a:pathLst>
          </a:custGeom>
          <a:noFill/>
          <a:ln w="381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5"/>
          <p:cNvSpPr>
            <a:spLocks/>
          </p:cNvSpPr>
          <p:nvPr/>
        </p:nvSpPr>
        <p:spPr bwMode="auto">
          <a:xfrm>
            <a:off x="4945529" y="2091764"/>
            <a:ext cx="3061722" cy="1517837"/>
          </a:xfrm>
          <a:custGeom>
            <a:avLst/>
            <a:gdLst>
              <a:gd name="T0" fmla="*/ 0 w 1523"/>
              <a:gd name="T1" fmla="*/ 2147483647 h 825"/>
              <a:gd name="T2" fmla="*/ 2147483647 w 1523"/>
              <a:gd name="T3" fmla="*/ 2147483647 h 825"/>
              <a:gd name="T4" fmla="*/ 2147483647 w 1523"/>
              <a:gd name="T5" fmla="*/ 2147483647 h 825"/>
              <a:gd name="T6" fmla="*/ 2147483647 w 1523"/>
              <a:gd name="T7" fmla="*/ 2147483647 h 825"/>
              <a:gd name="T8" fmla="*/ 2147483647 w 1523"/>
              <a:gd name="T9" fmla="*/ 2147483647 h 825"/>
              <a:gd name="T10" fmla="*/ 2147483647 w 1523"/>
              <a:gd name="T11" fmla="*/ 2147483647 h 825"/>
              <a:gd name="T12" fmla="*/ 2147483647 w 1523"/>
              <a:gd name="T13" fmla="*/ 0 h 825"/>
              <a:gd name="T14" fmla="*/ 2147483647 w 1523"/>
              <a:gd name="T15" fmla="*/ 2147483647 h 825"/>
              <a:gd name="T16" fmla="*/ 2147483647 w 1523"/>
              <a:gd name="T17" fmla="*/ 2147483647 h 825"/>
              <a:gd name="T18" fmla="*/ 2147483647 w 1523"/>
              <a:gd name="T19" fmla="*/ 2147483647 h 825"/>
              <a:gd name="T20" fmla="*/ 2147483647 w 1523"/>
              <a:gd name="T21" fmla="*/ 2147483647 h 825"/>
              <a:gd name="T22" fmla="*/ 2147483647 w 1523"/>
              <a:gd name="T23" fmla="*/ 2147483647 h 825"/>
              <a:gd name="T24" fmla="*/ 2147483647 w 1523"/>
              <a:gd name="T25" fmla="*/ 2147483647 h 825"/>
              <a:gd name="T26" fmla="*/ 2147483647 w 1523"/>
              <a:gd name="T27" fmla="*/ 2147483647 h 825"/>
              <a:gd name="T28" fmla="*/ 2147483647 w 1523"/>
              <a:gd name="T29" fmla="*/ 2147483647 h 825"/>
              <a:gd name="T30" fmla="*/ 2147483647 w 1523"/>
              <a:gd name="T31" fmla="*/ 2147483647 h 825"/>
              <a:gd name="T32" fmla="*/ 2147483647 w 1523"/>
              <a:gd name="T33" fmla="*/ 2147483647 h 825"/>
              <a:gd name="T34" fmla="*/ 2147483647 w 1523"/>
              <a:gd name="T35" fmla="*/ 2147483647 h 825"/>
              <a:gd name="T36" fmla="*/ 2147483647 w 1523"/>
              <a:gd name="T37" fmla="*/ 2147483647 h 825"/>
              <a:gd name="T38" fmla="*/ 2147483647 w 1523"/>
              <a:gd name="T39" fmla="*/ 2147483647 h 825"/>
              <a:gd name="T40" fmla="*/ 2147483647 w 1523"/>
              <a:gd name="T41" fmla="*/ 2147483647 h 825"/>
              <a:gd name="T42" fmla="*/ 2147483647 w 1523"/>
              <a:gd name="T43" fmla="*/ 2147483647 h 825"/>
              <a:gd name="T44" fmla="*/ 2147483647 w 1523"/>
              <a:gd name="T45" fmla="*/ 2147483647 h 825"/>
              <a:gd name="T46" fmla="*/ 2147483647 w 1523"/>
              <a:gd name="T47" fmla="*/ 2147483647 h 825"/>
              <a:gd name="T48" fmla="*/ 2147483647 w 1523"/>
              <a:gd name="T49" fmla="*/ 2147483647 h 825"/>
              <a:gd name="T50" fmla="*/ 2147483647 w 1523"/>
              <a:gd name="T51" fmla="*/ 2147483647 h 825"/>
              <a:gd name="T52" fmla="*/ 2147483647 w 1523"/>
              <a:gd name="T53" fmla="*/ 2147483647 h 825"/>
              <a:gd name="T54" fmla="*/ 2147483647 w 1523"/>
              <a:gd name="T55" fmla="*/ 2147483647 h 825"/>
              <a:gd name="T56" fmla="*/ 2147483647 w 1523"/>
              <a:gd name="T57" fmla="*/ 2147483647 h 825"/>
              <a:gd name="T58" fmla="*/ 2147483647 w 1523"/>
              <a:gd name="T59" fmla="*/ 2147483647 h 825"/>
              <a:gd name="T60" fmla="*/ 2147483647 w 1523"/>
              <a:gd name="T61" fmla="*/ 2147483647 h 825"/>
              <a:gd name="T62" fmla="*/ 2147483647 w 1523"/>
              <a:gd name="T63" fmla="*/ 2147483647 h 825"/>
              <a:gd name="T64" fmla="*/ 2147483647 w 1523"/>
              <a:gd name="T65" fmla="*/ 2147483647 h 825"/>
              <a:gd name="T66" fmla="*/ 2147483647 w 1523"/>
              <a:gd name="T67" fmla="*/ 2147483647 h 825"/>
              <a:gd name="T68" fmla="*/ 2147483647 w 1523"/>
              <a:gd name="T69" fmla="*/ 2147483647 h 825"/>
              <a:gd name="T70" fmla="*/ 2147483647 w 1523"/>
              <a:gd name="T71" fmla="*/ 2147483647 h 825"/>
              <a:gd name="T72" fmla="*/ 2147483647 w 1523"/>
              <a:gd name="T73" fmla="*/ 2147483647 h 825"/>
              <a:gd name="T74" fmla="*/ 2147483647 w 1523"/>
              <a:gd name="T75" fmla="*/ 2147483647 h 825"/>
              <a:gd name="T76" fmla="*/ 2147483647 w 1523"/>
              <a:gd name="T77" fmla="*/ 2147483647 h 825"/>
              <a:gd name="T78" fmla="*/ 2147483647 w 1523"/>
              <a:gd name="T79" fmla="*/ 2147483647 h 825"/>
              <a:gd name="T80" fmla="*/ 2147483647 w 1523"/>
              <a:gd name="T81" fmla="*/ 2147483647 h 825"/>
              <a:gd name="T82" fmla="*/ 2147483647 w 1523"/>
              <a:gd name="T83" fmla="*/ 2147483647 h 825"/>
              <a:gd name="T84" fmla="*/ 2147483647 w 1523"/>
              <a:gd name="T85" fmla="*/ 2147483647 h 825"/>
              <a:gd name="T86" fmla="*/ 2147483647 w 1523"/>
              <a:gd name="T87" fmla="*/ 2147483647 h 825"/>
              <a:gd name="T88" fmla="*/ 2147483647 w 1523"/>
              <a:gd name="T89" fmla="*/ 2147483647 h 825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523"/>
              <a:gd name="T136" fmla="*/ 0 h 825"/>
              <a:gd name="T137" fmla="*/ 1523 w 1523"/>
              <a:gd name="T138" fmla="*/ 825 h 825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523" h="825">
                <a:moveTo>
                  <a:pt x="0" y="825"/>
                </a:moveTo>
                <a:lnTo>
                  <a:pt x="62" y="725"/>
                </a:lnTo>
                <a:lnTo>
                  <a:pt x="109" y="507"/>
                </a:lnTo>
                <a:lnTo>
                  <a:pt x="140" y="273"/>
                </a:lnTo>
                <a:lnTo>
                  <a:pt x="208" y="111"/>
                </a:lnTo>
                <a:lnTo>
                  <a:pt x="237" y="123"/>
                </a:lnTo>
                <a:lnTo>
                  <a:pt x="271" y="0"/>
                </a:lnTo>
                <a:lnTo>
                  <a:pt x="358" y="125"/>
                </a:lnTo>
                <a:lnTo>
                  <a:pt x="387" y="183"/>
                </a:lnTo>
                <a:lnTo>
                  <a:pt x="406" y="223"/>
                </a:lnTo>
                <a:lnTo>
                  <a:pt x="431" y="220"/>
                </a:lnTo>
                <a:lnTo>
                  <a:pt x="459" y="293"/>
                </a:lnTo>
                <a:lnTo>
                  <a:pt x="495" y="343"/>
                </a:lnTo>
                <a:lnTo>
                  <a:pt x="498" y="469"/>
                </a:lnTo>
                <a:lnTo>
                  <a:pt x="517" y="476"/>
                </a:lnTo>
                <a:lnTo>
                  <a:pt x="536" y="508"/>
                </a:lnTo>
                <a:lnTo>
                  <a:pt x="573" y="541"/>
                </a:lnTo>
                <a:lnTo>
                  <a:pt x="598" y="586"/>
                </a:lnTo>
                <a:lnTo>
                  <a:pt x="635" y="558"/>
                </a:lnTo>
                <a:lnTo>
                  <a:pt x="673" y="574"/>
                </a:lnTo>
                <a:cubicBezTo>
                  <a:pt x="686" y="582"/>
                  <a:pt x="705" y="596"/>
                  <a:pt x="716" y="602"/>
                </a:cubicBezTo>
                <a:cubicBezTo>
                  <a:pt x="727" y="609"/>
                  <a:pt x="735" y="611"/>
                  <a:pt x="741" y="613"/>
                </a:cubicBezTo>
                <a:lnTo>
                  <a:pt x="754" y="619"/>
                </a:lnTo>
                <a:lnTo>
                  <a:pt x="779" y="625"/>
                </a:lnTo>
                <a:lnTo>
                  <a:pt x="816" y="647"/>
                </a:lnTo>
                <a:lnTo>
                  <a:pt x="853" y="658"/>
                </a:lnTo>
                <a:lnTo>
                  <a:pt x="903" y="630"/>
                </a:lnTo>
                <a:lnTo>
                  <a:pt x="940" y="634"/>
                </a:lnTo>
                <a:lnTo>
                  <a:pt x="944" y="659"/>
                </a:lnTo>
                <a:lnTo>
                  <a:pt x="951" y="679"/>
                </a:lnTo>
                <a:lnTo>
                  <a:pt x="969" y="684"/>
                </a:lnTo>
                <a:lnTo>
                  <a:pt x="1000" y="692"/>
                </a:lnTo>
                <a:lnTo>
                  <a:pt x="1009" y="679"/>
                </a:lnTo>
                <a:lnTo>
                  <a:pt x="1046" y="658"/>
                </a:lnTo>
                <a:lnTo>
                  <a:pt x="1102" y="702"/>
                </a:lnTo>
                <a:lnTo>
                  <a:pt x="1121" y="714"/>
                </a:lnTo>
                <a:lnTo>
                  <a:pt x="1140" y="741"/>
                </a:lnTo>
                <a:lnTo>
                  <a:pt x="1190" y="736"/>
                </a:lnTo>
                <a:lnTo>
                  <a:pt x="1233" y="702"/>
                </a:lnTo>
                <a:lnTo>
                  <a:pt x="1298" y="727"/>
                </a:lnTo>
                <a:lnTo>
                  <a:pt x="1321" y="749"/>
                </a:lnTo>
                <a:lnTo>
                  <a:pt x="1360" y="779"/>
                </a:lnTo>
                <a:lnTo>
                  <a:pt x="1389" y="796"/>
                </a:lnTo>
                <a:lnTo>
                  <a:pt x="1523" y="809"/>
                </a:lnTo>
                <a:lnTo>
                  <a:pt x="1460" y="81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141538" y="4991100"/>
            <a:ext cx="44923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>
                <a:latin typeface="Arial"/>
                <a:cs typeface="Arial"/>
              </a:rPr>
              <a:t>Human </a:t>
            </a:r>
            <a:r>
              <a:rPr lang="en-US" sz="1400" b="1" dirty="0" smtClean="0">
                <a:latin typeface="Arial"/>
                <a:cs typeface="Arial"/>
              </a:rPr>
              <a:t>Premixed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4" name="Rectangle 21"/>
          <p:cNvSpPr>
            <a:spLocks noChangeArrowheads="1"/>
          </p:cNvSpPr>
          <p:nvPr/>
        </p:nvSpPr>
        <p:spPr bwMode="auto">
          <a:xfrm>
            <a:off x="2141538" y="5205770"/>
            <a:ext cx="4510087" cy="3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Analogue </a:t>
            </a:r>
            <a:r>
              <a:rPr lang="en-US" sz="1400" b="1" dirty="0" smtClean="0">
                <a:latin typeface="Arial"/>
                <a:cs typeface="Arial"/>
              </a:rPr>
              <a:t>Premixed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1857375" y="5143500"/>
            <a:ext cx="287338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400" dirty="0">
              <a:latin typeface="Trebuchet MS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>
            <a:off x="1855788" y="5357812"/>
            <a:ext cx="28733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35865" y="6335490"/>
            <a:ext cx="4786087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guidelines.diabetes.ca  </a:t>
            </a:r>
            <a:r>
              <a:rPr lang="en-US" sz="1100" dirty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 1-800-BANTING (226-8464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)  </a:t>
            </a:r>
            <a:r>
              <a:rPr lang="en-US" sz="1100" dirty="0" smtClean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 smtClean="0">
                <a:solidFill>
                  <a:schemeClr val="tx1"/>
                </a:solidFill>
                <a:latin typeface="Arial"/>
                <a:ea typeface="ＭＳ Ｐゴシック" pitchFamily="34" charset="-128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pitchFamily="34" charset="-128"/>
              </a:rPr>
              <a:t>Copyright © 2013 Canadian Diabetes Association </a:t>
            </a:r>
          </a:p>
        </p:txBody>
      </p:sp>
    </p:spTree>
    <p:extLst>
      <p:ext uri="{BB962C8B-B14F-4D97-AF65-F5344CB8AC3E}">
        <p14:creationId xmlns:p14="http://schemas.microsoft.com/office/powerpoint/2010/main" val="2854238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0373"/>
            <a:ext cx="4416120" cy="5714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815" y="469122"/>
            <a:ext cx="4748185" cy="5290457"/>
          </a:xfrm>
          <a:prstGeom prst="rect">
            <a:avLst/>
          </a:prstGeom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35865" y="6335490"/>
            <a:ext cx="4786087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guidelines.diabetes.ca  </a:t>
            </a:r>
            <a:r>
              <a:rPr lang="en-US" sz="1100" dirty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 1-800-BANTING (226-8464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)  </a:t>
            </a:r>
            <a:r>
              <a:rPr lang="en-US" sz="1100" dirty="0" smtClean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 smtClean="0">
                <a:solidFill>
                  <a:schemeClr val="tx1"/>
                </a:solidFill>
                <a:latin typeface="Arial"/>
                <a:ea typeface="ＭＳ Ｐゴシック" pitchFamily="34" charset="-128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pitchFamily="34" charset="-128"/>
              </a:rPr>
              <a:t>Copyright © 2013 Canadian Diabetes Association </a:t>
            </a:r>
          </a:p>
        </p:txBody>
      </p:sp>
    </p:spTree>
    <p:extLst>
      <p:ext uri="{BB962C8B-B14F-4D97-AF65-F5344CB8AC3E}">
        <p14:creationId xmlns:p14="http://schemas.microsoft.com/office/powerpoint/2010/main" val="4067590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13_PharmacologicManagement canadaPart3Slide5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0805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81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da8fd68d9cb4b48ab947187b3b15cac19d16c89"/>
</p:tagLst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18883</TotalTime>
  <Words>542</Words>
  <Application>Microsoft Macintosh PowerPoint</Application>
  <PresentationFormat>On-screen Show (4:3)</PresentationFormat>
  <Paragraphs>105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7_Default Design</vt:lpstr>
      <vt:lpstr>9_Default Design</vt:lpstr>
      <vt:lpstr>Types of Insulin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Canadian Diabetes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Moffat</dc:creator>
  <cp:lastModifiedBy>Monica Dennis</cp:lastModifiedBy>
  <cp:revision>407</cp:revision>
  <dcterms:created xsi:type="dcterms:W3CDTF">2012-12-16T21:16:02Z</dcterms:created>
  <dcterms:modified xsi:type="dcterms:W3CDTF">2016-05-29T23:28:56Z</dcterms:modified>
</cp:coreProperties>
</file>