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714" r:id="rId2"/>
  </p:sldMasterIdLst>
  <p:notesMasterIdLst>
    <p:notesMasterId r:id="rId9"/>
  </p:notesMasterIdLst>
  <p:sldIdLst>
    <p:sldId id="603" r:id="rId3"/>
    <p:sldId id="611" r:id="rId4"/>
    <p:sldId id="610" r:id="rId5"/>
    <p:sldId id="607" r:id="rId6"/>
    <p:sldId id="608" r:id="rId7"/>
    <p:sldId id="612" r:id="rId8"/>
  </p:sldIdLst>
  <p:sldSz cx="9144000" cy="6858000" type="screen4x3"/>
  <p:notesSz cx="6858000" cy="9144000"/>
  <p:custDataLst>
    <p:tags r:id="rId11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Zoe Lysy" initials="" lastIdx="1" clrIdx="0"/>
  <p:cmAuthor id="1" name="Ronald Goldenberg" initials="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00"/>
    <a:srgbClr val="FFFF00"/>
    <a:srgbClr val="00FF00"/>
    <a:srgbClr val="D8D8D8"/>
    <a:srgbClr val="D3B1AF"/>
    <a:srgbClr val="D3A19C"/>
    <a:srgbClr val="D37C6F"/>
    <a:srgbClr val="FF5FEF"/>
    <a:srgbClr val="9F0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01" autoAdjust="0"/>
    <p:restoredTop sz="92430" autoAdjust="0"/>
  </p:normalViewPr>
  <p:slideViewPr>
    <p:cSldViewPr snapToGrid="0" snapToObjects="1">
      <p:cViewPr varScale="1">
        <p:scale>
          <a:sx n="100" d="100"/>
          <a:sy n="100" d="100"/>
        </p:scale>
        <p:origin x="-680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3328"/>
    </p:cViewPr>
  </p:sorterViewPr>
  <p:notesViewPr>
    <p:cSldViewPr snapToGrid="0"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ags" Target="tags/tag1.xml"/><Relationship Id="rId12" Type="http://schemas.openxmlformats.org/officeDocument/2006/relationships/commentAuthors" Target="commentAuthors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2"/>
            <a:r>
              <a:rPr lang="en-US" noProof="0" dirty="0" smtClean="0"/>
              <a:t>Clinical Practice Guidelines</a:t>
            </a:r>
          </a:p>
          <a:p>
            <a:pPr lvl="2"/>
            <a:r>
              <a:rPr lang="en-US" noProof="0" dirty="0" smtClean="0"/>
              <a:t>CPG Tool Kit</a:t>
            </a:r>
          </a:p>
          <a:p>
            <a:pPr lvl="2"/>
            <a:r>
              <a:rPr lang="en-US" noProof="0" dirty="0" smtClean="0"/>
              <a:t>Professional Publications</a:t>
            </a:r>
          </a:p>
          <a:p>
            <a:pPr lvl="2"/>
            <a:r>
              <a:rPr lang="en-US" noProof="0" dirty="0" smtClean="0"/>
              <a:t>Diabetes Educator Study Resources &amp; Educator Resources</a:t>
            </a:r>
          </a:p>
          <a:p>
            <a:pPr lvl="2"/>
            <a:r>
              <a:rPr lang="en-US" noProof="0" dirty="0" smtClean="0"/>
              <a:t>Food and Nutrition Tools </a:t>
            </a:r>
          </a:p>
          <a:p>
            <a:pPr lvl="2"/>
            <a:r>
              <a:rPr lang="en-US" noProof="0" dirty="0" smtClean="0"/>
              <a:t>CDA-CSEM Annual Conference</a:t>
            </a:r>
            <a:endParaRPr lang="en-US" noProof="0" dirty="0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/>
              </a:defRPr>
            </a:lvl1pPr>
          </a:lstStyle>
          <a:p>
            <a:fld id="{82504A0D-8B24-D046-96CC-7499F6A20D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8458200" y="23813"/>
            <a:ext cx="3124200" cy="20574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2pPr>
            <a:lvl3pPr marL="10858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4287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7716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2288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6860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1432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6004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2">
              <a:lnSpc>
                <a:spcPct val="110000"/>
              </a:lnSpc>
              <a:defRPr/>
            </a:pPr>
            <a:r>
              <a:rPr lang="en-US" sz="1600" dirty="0" smtClean="0">
                <a:latin typeface="Arial"/>
                <a:cs typeface="+mn-cs"/>
              </a:rPr>
              <a:t>Clinical Practice Guidelines</a:t>
            </a:r>
          </a:p>
          <a:p>
            <a:pPr lvl="2">
              <a:lnSpc>
                <a:spcPct val="110000"/>
              </a:lnSpc>
              <a:defRPr/>
            </a:pPr>
            <a:r>
              <a:rPr lang="en-US" sz="1600" dirty="0" smtClean="0">
                <a:latin typeface="Arial"/>
                <a:cs typeface="+mn-cs"/>
              </a:rPr>
              <a:t>CPG Tool Kit</a:t>
            </a:r>
          </a:p>
          <a:p>
            <a:pPr lvl="2">
              <a:lnSpc>
                <a:spcPct val="110000"/>
              </a:lnSpc>
              <a:defRPr/>
            </a:pPr>
            <a:r>
              <a:rPr lang="en-US" sz="1600" dirty="0" smtClean="0">
                <a:latin typeface="Arial"/>
                <a:cs typeface="+mn-cs"/>
              </a:rPr>
              <a:t>Professional Publications</a:t>
            </a:r>
          </a:p>
          <a:p>
            <a:pPr lvl="2">
              <a:lnSpc>
                <a:spcPct val="110000"/>
              </a:lnSpc>
              <a:defRPr/>
            </a:pPr>
            <a:r>
              <a:rPr lang="en-US" sz="1600" dirty="0" smtClean="0">
                <a:latin typeface="Arial"/>
                <a:cs typeface="+mn-cs"/>
              </a:rPr>
              <a:t>Diabetes Educator Study Resources &amp; Educator Resources</a:t>
            </a:r>
          </a:p>
          <a:p>
            <a:pPr lvl="2">
              <a:lnSpc>
                <a:spcPct val="110000"/>
              </a:lnSpc>
              <a:defRPr/>
            </a:pPr>
            <a:r>
              <a:rPr lang="en-US" sz="1600" dirty="0" smtClean="0">
                <a:latin typeface="Arial"/>
                <a:cs typeface="+mn-cs"/>
              </a:rPr>
              <a:t>Food and Nutrition Tools </a:t>
            </a:r>
          </a:p>
          <a:p>
            <a:pPr lvl="2">
              <a:lnSpc>
                <a:spcPct val="110000"/>
              </a:lnSpc>
              <a:defRPr/>
            </a:pPr>
            <a:r>
              <a:rPr lang="en-US" sz="1600" dirty="0" smtClean="0">
                <a:latin typeface="Arial"/>
                <a:cs typeface="+mn-cs"/>
              </a:rPr>
              <a:t>CDA-CSEM Annual Conference</a:t>
            </a:r>
          </a:p>
        </p:txBody>
      </p:sp>
    </p:spTree>
    <p:extLst>
      <p:ext uri="{BB962C8B-B14F-4D97-AF65-F5344CB8AC3E}">
        <p14:creationId xmlns:p14="http://schemas.microsoft.com/office/powerpoint/2010/main" val="2798794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342900" indent="-3429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ＭＳ Ｐゴシック" charset="0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ＭＳ Ｐゴシック" pitchFamily="34" charset="-128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  <p:sp>
        <p:nvSpPr>
          <p:cNvPr id="665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37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29057" indent="-280406" defTabSz="914437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21626" indent="-224325" defTabSz="914437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570276" indent="-224325" defTabSz="914437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18927" indent="-224325" defTabSz="914437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467577" indent="-224325" algn="ctr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16227" indent="-224325" algn="ctr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364878" indent="-224325" algn="ctr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13528" indent="-224325" algn="ctr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680F4A81-BD8B-C14A-8D22-FA7635303075}" type="slidenum">
              <a:rPr lang="en-US" sz="1200">
                <a:solidFill>
                  <a:srgbClr val="000000"/>
                </a:solidFill>
              </a:rPr>
              <a:pPr/>
              <a:t>3</a:t>
            </a:fld>
            <a:endParaRPr 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689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595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>
                <a:latin typeface="Times New Roman" charset="0"/>
                <a:ea typeface="ＭＳ Ｐゴシック" charset="0"/>
                <a:cs typeface="MS PGothic" charset="0"/>
              </a:rPr>
              <a:t>May start Metformin at the time of diagnosis</a:t>
            </a:r>
          </a:p>
          <a:p>
            <a:r>
              <a:rPr lang="en-US" dirty="0">
                <a:latin typeface="Times New Roman" charset="0"/>
                <a:ea typeface="ＭＳ Ｐゴシック" charset="0"/>
                <a:cs typeface="MS PGothic" charset="0"/>
              </a:rPr>
              <a:t>Change to 8.5% as threshold </a:t>
            </a:r>
          </a:p>
          <a:p>
            <a:r>
              <a:rPr lang="en-US" dirty="0">
                <a:latin typeface="Times New Roman" charset="0"/>
                <a:ea typeface="ＭＳ Ｐゴシック" charset="0"/>
                <a:cs typeface="MS PGothic" charset="0"/>
              </a:rPr>
              <a:t>Start metformin immediately as an option</a:t>
            </a:r>
          </a:p>
          <a:p>
            <a:r>
              <a:rPr lang="en-US" dirty="0">
                <a:latin typeface="Times New Roman" charset="0"/>
                <a:ea typeface="ＭＳ Ｐゴシック" charset="0"/>
                <a:cs typeface="MS PGothic" charset="0"/>
              </a:rPr>
              <a:t>Concept of individualizing therapy based on patient and agent characteristics</a:t>
            </a:r>
          </a:p>
          <a:p>
            <a:r>
              <a:rPr lang="en-US" dirty="0">
                <a:latin typeface="Times New Roman" charset="0"/>
                <a:ea typeface="ＭＳ Ｐゴシック" charset="0"/>
                <a:cs typeface="MS PGothic" charset="0"/>
              </a:rPr>
              <a:t>With that in mind, the next figure shows the characteristics of the agents ….</a:t>
            </a:r>
          </a:p>
          <a:p>
            <a:endParaRPr lang="en-US" dirty="0">
              <a:latin typeface="Times New Roman" charset="0"/>
              <a:ea typeface="ＭＳ Ｐゴシック" charset="0"/>
              <a:cs typeface="MS PGothic" charset="0"/>
            </a:endParaRPr>
          </a:p>
        </p:txBody>
      </p:sp>
      <p:sp>
        <p:nvSpPr>
          <p:cNvPr id="12595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386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29017" indent="-280391" defTabSz="914386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21564" indent="-224312" defTabSz="914386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570189" indent="-224312" defTabSz="914386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18816" indent="-224312" defTabSz="914386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467441" indent="-224312" algn="ctr" defTabSz="91438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16065" indent="-224312" algn="ctr" defTabSz="91438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364692" indent="-224312" algn="ctr" defTabSz="91438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13317" indent="-224312" algn="ctr" defTabSz="91438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5D93C786-D219-8D4B-9FF6-40C6B8A8E089}" type="slidenum">
              <a:rPr lang="en-US" sz="1200">
                <a:solidFill>
                  <a:srgbClr val="000000"/>
                </a:solidFill>
                <a:cs typeface="MS PGothic" charset="0"/>
              </a:rPr>
              <a:pPr/>
              <a:t>4</a:t>
            </a:fld>
            <a:endParaRPr lang="en-US" sz="1200" dirty="0">
              <a:solidFill>
                <a:srgbClr val="000000"/>
              </a:solidFill>
              <a:cs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9938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800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>
                <a:latin typeface="Times New Roman" charset="0"/>
                <a:ea typeface="ＭＳ Ｐゴシック" charset="0"/>
                <a:cs typeface="MS PGothic" charset="0"/>
              </a:rPr>
              <a:t>Concept of RELATIVE A1c lowering – not absolute</a:t>
            </a:r>
          </a:p>
          <a:p>
            <a:r>
              <a:rPr lang="en-US" dirty="0">
                <a:latin typeface="Times New Roman" charset="0"/>
                <a:ea typeface="ＭＳ Ｐゴシック" charset="0"/>
                <a:cs typeface="MS PGothic" charset="0"/>
              </a:rPr>
              <a:t>Concept of RELATIVE cost considerations</a:t>
            </a:r>
          </a:p>
          <a:p>
            <a:r>
              <a:rPr lang="en-US" dirty="0">
                <a:latin typeface="Times New Roman" charset="0"/>
                <a:ea typeface="ＭＳ Ｐゴシック" charset="0"/>
                <a:cs typeface="MS PGothic" charset="0"/>
              </a:rPr>
              <a:t>Change to achieve target within 3-6 months</a:t>
            </a:r>
            <a:r>
              <a:rPr lang="en-US" dirty="0" smtClean="0">
                <a:latin typeface="Times New Roman" charset="0"/>
                <a:ea typeface="ＭＳ Ｐゴシック" charset="0"/>
                <a:cs typeface="MS PGothic" charset="0"/>
              </a:rPr>
              <a:t>.</a:t>
            </a:r>
          </a:p>
          <a:p>
            <a:endParaRPr lang="en-US" dirty="0" smtClean="0">
              <a:latin typeface="Times New Roman" charset="0"/>
              <a:ea typeface="ＭＳ Ｐゴシック" charset="0"/>
              <a:cs typeface="MS PGothic" charset="0"/>
            </a:endParaRPr>
          </a:p>
          <a:p>
            <a:pPr marL="342881" indent="-342881" defTabSz="914350">
              <a:defRPr/>
            </a:pPr>
            <a:r>
              <a:rPr lang="en-US" i="1" dirty="0" smtClean="0">
                <a:latin typeface="Times New Roman" charset="0"/>
                <a:ea typeface="ＭＳ Ｐゴシック" charset="0"/>
                <a:cs typeface="MS PGothic" charset="0"/>
              </a:rPr>
              <a:t>Updated</a:t>
            </a:r>
            <a:r>
              <a:rPr lang="en-US" i="1" baseline="0" dirty="0" smtClean="0">
                <a:latin typeface="Times New Roman" charset="0"/>
                <a:ea typeface="ＭＳ Ｐゴシック" charset="0"/>
                <a:cs typeface="MS PGothic" charset="0"/>
              </a:rPr>
              <a:t> June 2015</a:t>
            </a:r>
            <a:endParaRPr lang="en-US" i="1" dirty="0" smtClean="0">
              <a:latin typeface="Times New Roman" charset="0"/>
              <a:ea typeface="ＭＳ Ｐゴシック" charset="0"/>
              <a:cs typeface="MS PGothic" charset="0"/>
            </a:endParaRPr>
          </a:p>
          <a:p>
            <a:endParaRPr lang="en-US" dirty="0">
              <a:latin typeface="Times New Roman" charset="0"/>
              <a:ea typeface="ＭＳ Ｐゴシック" charset="0"/>
              <a:cs typeface="MS PGothic" charset="0"/>
            </a:endParaRPr>
          </a:p>
        </p:txBody>
      </p:sp>
      <p:sp>
        <p:nvSpPr>
          <p:cNvPr id="12800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386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29017" indent="-280391" defTabSz="914386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21564" indent="-224312" defTabSz="914386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570189" indent="-224312" defTabSz="914386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18816" indent="-224312" defTabSz="914386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467441" indent="-224312" algn="ctr" defTabSz="91438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16065" indent="-224312" algn="ctr" defTabSz="91438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364692" indent="-224312" algn="ctr" defTabSz="91438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13317" indent="-224312" algn="ctr" defTabSz="91438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CCF888AC-49D0-DC4B-8FC3-D0B3A21F0695}" type="slidenum">
              <a:rPr lang="en-US" sz="1200">
                <a:solidFill>
                  <a:srgbClr val="000000"/>
                </a:solidFill>
                <a:cs typeface="MS PGothic" charset="0"/>
              </a:rPr>
              <a:pPr/>
              <a:t>5</a:t>
            </a:fld>
            <a:endParaRPr lang="en-US" sz="1200" dirty="0">
              <a:solidFill>
                <a:srgbClr val="000000"/>
              </a:solidFill>
              <a:cs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68559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  <p:sp>
        <p:nvSpPr>
          <p:cNvPr id="665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37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29057" indent="-280406" defTabSz="914437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21626" indent="-224325" defTabSz="914437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570276" indent="-224325" defTabSz="914437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18927" indent="-224325" defTabSz="914437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467577" indent="-224325" algn="ctr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16227" indent="-224325" algn="ctr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364878" indent="-224325" algn="ctr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13528" indent="-224325" algn="ctr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680F4A81-BD8B-C14A-8D22-FA7635303075}" type="slidenum">
              <a:rPr lang="en-US" sz="1200">
                <a:solidFill>
                  <a:srgbClr val="000000"/>
                </a:solidFill>
              </a:rPr>
              <a:pPr/>
              <a:t>6</a:t>
            </a:fld>
            <a:endParaRPr 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075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Screen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838200"/>
            <a:ext cx="7772400" cy="1143000"/>
          </a:xfrm>
        </p:spPr>
        <p:txBody>
          <a:bodyPr/>
          <a:lstStyle>
            <a:lvl1pPr>
              <a:defRPr sz="3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1981200"/>
            <a:ext cx="6400800" cy="17526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94788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406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065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752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557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875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541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578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125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621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662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609600"/>
            <a:ext cx="201930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90550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2033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382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2.xml"/><Relationship Id="rId3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" descr="Screen5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3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752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553200"/>
            <a:ext cx="1905000" cy="2286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Text Box 8"/>
          <p:cNvSpPr txBox="1">
            <a:spLocks noChangeArrowheads="1"/>
          </p:cNvSpPr>
          <p:nvPr userDrawn="1"/>
        </p:nvSpPr>
        <p:spPr bwMode="auto">
          <a:xfrm>
            <a:off x="235865" y="6335490"/>
            <a:ext cx="4786087" cy="469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defRPr/>
            </a:pPr>
            <a:r>
              <a:rPr lang="en-US" sz="110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guidelines.diabetes.ca  </a:t>
            </a:r>
            <a:r>
              <a:rPr lang="en-US" sz="1100" dirty="0">
                <a:solidFill>
                  <a:srgbClr val="FF0000"/>
                </a:solidFill>
                <a:latin typeface="Arial"/>
                <a:ea typeface="ＭＳ Ｐゴシック" pitchFamily="34" charset="-128"/>
              </a:rPr>
              <a:t>|</a:t>
            </a:r>
            <a:r>
              <a:rPr lang="en-US" sz="1100" dirty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  1-800-BANTING (226-8464</a:t>
            </a:r>
            <a:r>
              <a:rPr lang="en-US" sz="110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)  </a:t>
            </a:r>
            <a:r>
              <a:rPr lang="en-US" sz="1100" dirty="0" smtClean="0">
                <a:solidFill>
                  <a:srgbClr val="FF0000"/>
                </a:solidFill>
                <a:latin typeface="Arial"/>
                <a:ea typeface="ＭＳ Ｐゴシック" pitchFamily="34" charset="-128"/>
              </a:rPr>
              <a:t>|</a:t>
            </a:r>
            <a:r>
              <a:rPr lang="en-US" sz="1100" dirty="0" smtClean="0">
                <a:solidFill>
                  <a:schemeClr val="tx1"/>
                </a:solidFill>
                <a:latin typeface="Arial"/>
                <a:ea typeface="ＭＳ Ｐゴシック" pitchFamily="34" charset="-128"/>
              </a:rPr>
              <a:t> diabetes.ca</a:t>
            </a:r>
          </a:p>
          <a:p>
            <a:pPr>
              <a:spcBef>
                <a:spcPts val="200"/>
              </a:spcBef>
              <a:defRPr/>
            </a:pP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ＭＳ Ｐゴシック" pitchFamily="34" charset="-128"/>
              </a:rPr>
              <a:t>Copyright © 2013 Canadian Diabetes Association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Arial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•"/>
        <a:defRPr sz="2400">
          <a:solidFill>
            <a:schemeClr val="tx1"/>
          </a:solidFill>
          <a:latin typeface="Arial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–"/>
        <a:defRPr sz="2000">
          <a:solidFill>
            <a:schemeClr val="tx1"/>
          </a:solidFill>
          <a:latin typeface="Arial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•"/>
        <a:defRPr sz="2000">
          <a:solidFill>
            <a:schemeClr val="tx1"/>
          </a:solidFill>
          <a:latin typeface="Arial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–"/>
        <a:defRPr sz="2000">
          <a:solidFill>
            <a:schemeClr val="tx1"/>
          </a:solidFill>
          <a:latin typeface="Arial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Arial"/>
          <a:ea typeface="+mn-ea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8" descr="Screen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3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5" tIns="45713" rIns="91425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752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553200"/>
            <a:ext cx="1905000" cy="2286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98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+mj-lt"/>
          <a:ea typeface="ＭＳ Ｐゴシック" charset="0"/>
          <a:cs typeface="MS PGothic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charset="0"/>
          <a:cs typeface="MS PGothic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charset="0"/>
          <a:cs typeface="MS PGothic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charset="0"/>
          <a:cs typeface="MS PGothic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charset="0"/>
          <a:cs typeface="MS PGothic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</a:defRPr>
      </a:lvl6pPr>
      <a:lvl7pPr marL="914259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</a:defRPr>
      </a:lvl7pPr>
      <a:lvl8pPr marL="137139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</a:defRPr>
      </a:lvl8pPr>
      <a:lvl9pPr marL="1828519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•"/>
        <a:defRPr sz="3200">
          <a:solidFill>
            <a:schemeClr val="tx1"/>
          </a:solidFill>
          <a:latin typeface="+mn-lt"/>
          <a:ea typeface="ＭＳ Ｐゴシック" charset="0"/>
          <a:cs typeface="MS PGothic" charset="0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–"/>
        <a:defRPr sz="2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084263" indent="-227013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•"/>
        <a:defRPr sz="2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427163" indent="-227013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–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1770063" indent="-227013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228508" indent="-228564" algn="l" rtl="0" fontAlgn="base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5637" indent="-228564" algn="l" rtl="0" fontAlgn="base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2767" indent="-228564" algn="l" rtl="0" fontAlgn="base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599898" indent="-228564" algn="l" rtl="0" fontAlgn="base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77544" y="1866795"/>
            <a:ext cx="8466137" cy="1362075"/>
          </a:xfrm>
        </p:spPr>
        <p:txBody>
          <a:bodyPr/>
          <a:lstStyle/>
          <a:p>
            <a:pPr algn="ctr"/>
            <a:r>
              <a:rPr lang="en-US" dirty="0" smtClean="0"/>
              <a:t>Choice of agent after initial metformin </a:t>
            </a:r>
            <a:br>
              <a:rPr lang="en-US" dirty="0" smtClean="0"/>
            </a:br>
            <a:r>
              <a:rPr lang="en-US" dirty="0" smtClean="0"/>
              <a:t>needs to be </a:t>
            </a:r>
            <a:br>
              <a:rPr lang="en-US" dirty="0" smtClean="0"/>
            </a:br>
            <a:r>
              <a:rPr lang="en-US" sz="4800" dirty="0" smtClean="0">
                <a:solidFill>
                  <a:srgbClr val="000000"/>
                </a:solidFill>
              </a:rPr>
              <a:t>INDIVIDUALIZED </a:t>
            </a:r>
            <a:endParaRPr lang="en-US" sz="4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226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rocess 17"/>
          <p:cNvSpPr/>
          <p:nvPr/>
        </p:nvSpPr>
        <p:spPr>
          <a:xfrm>
            <a:off x="300422" y="928517"/>
            <a:ext cx="8561937" cy="780157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5" tIns="45713" rIns="91425" bIns="45713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Add 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another agent best </a:t>
            </a:r>
            <a:r>
              <a:rPr lang="en-US" sz="2000" b="1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suited to the 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individual by prioritizing patient characteristics</a:t>
            </a:r>
            <a:r>
              <a:rPr lang="en-US" sz="2000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:</a:t>
            </a:r>
            <a:endParaRPr lang="en-US" sz="2000" dirty="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5" name="Flowchart: Process 18"/>
          <p:cNvSpPr/>
          <p:nvPr/>
        </p:nvSpPr>
        <p:spPr>
          <a:xfrm>
            <a:off x="314074" y="3372670"/>
            <a:ext cx="4274138" cy="2500403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5" tIns="45713" rIns="91425" bIns="45713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Degree </a:t>
            </a:r>
            <a:r>
              <a:rPr lang="en-US" sz="2000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of hyperglycemia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Risk of hypoglycemia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Overweight or </a:t>
            </a:r>
            <a:r>
              <a:rPr lang="en-US" sz="2000" dirty="0" smtClean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obesity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CV disease or multiple risk factors</a:t>
            </a:r>
            <a:endParaRPr lang="en-US" sz="2000" dirty="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Comorbidities (renal, </a:t>
            </a:r>
            <a:r>
              <a:rPr lang="en-US" sz="2000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CHF</a:t>
            </a:r>
            <a:r>
              <a:rPr lang="en-US" sz="2000" dirty="0" smtClean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, </a:t>
            </a:r>
            <a:r>
              <a:rPr lang="en-US" sz="2000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hepatic</a:t>
            </a:r>
            <a:r>
              <a:rPr lang="en-US" sz="2000" dirty="0" smtClean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Preferences </a:t>
            </a:r>
            <a:r>
              <a:rPr lang="en-US" sz="2000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&amp; access to </a:t>
            </a:r>
            <a:r>
              <a:rPr lang="en-US" sz="2000" dirty="0" smtClean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treatment           </a:t>
            </a:r>
            <a:endParaRPr lang="en-US" sz="2000" dirty="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6" name="Flowchart: Process 20"/>
          <p:cNvSpPr/>
          <p:nvPr/>
        </p:nvSpPr>
        <p:spPr>
          <a:xfrm>
            <a:off x="4588211" y="3372678"/>
            <a:ext cx="4274143" cy="2512439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5" tIns="45713" rIns="91425" bIns="45713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 smtClean="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Consider relative A1C lowering</a:t>
            </a:r>
            <a:endParaRPr lang="en-US" sz="2000" dirty="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Rare hypoglycemia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Weight loss or weight neutral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Effect on cardiovascular outcome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See therapeutic considerations </a:t>
            </a:r>
            <a:endParaRPr lang="en-US" sz="2000" dirty="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See cost column; consider access </a:t>
            </a:r>
            <a:endParaRPr lang="en-US" sz="2000" dirty="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       </a:t>
            </a:r>
            <a:endParaRPr lang="en-US" sz="2000" dirty="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8" name="Flowchart: Process 15"/>
          <p:cNvSpPr/>
          <p:nvPr/>
        </p:nvSpPr>
        <p:spPr>
          <a:xfrm>
            <a:off x="300421" y="1720485"/>
            <a:ext cx="4509378" cy="589493"/>
          </a:xfrm>
          <a:prstGeom prst="flowChartProcess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5" tIns="45713" rIns="91425" bIns="45713" anchor="ctr"/>
          <a:lstStyle/>
          <a:p>
            <a:pPr algn="ctr" eaLnBrk="1" hangingPunct="1">
              <a:defRPr/>
            </a:pP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PATIENT CHARACTERISTIC</a:t>
            </a:r>
            <a:endParaRPr lang="en-US" sz="2000" b="1" dirty="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9" name="Flowchart: Process 15"/>
          <p:cNvSpPr/>
          <p:nvPr/>
        </p:nvSpPr>
        <p:spPr>
          <a:xfrm>
            <a:off x="4588212" y="1706830"/>
            <a:ext cx="4258761" cy="602865"/>
          </a:xfrm>
          <a:prstGeom prst="flowChartProcess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5" tIns="45713" rIns="91425" bIns="45713" anchor="ctr"/>
          <a:lstStyle/>
          <a:p>
            <a:pPr algn="ctr" eaLnBrk="1" hangingPunct="1">
              <a:defRPr/>
            </a:pP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CHOICE OF AGENT</a:t>
            </a:r>
            <a:endParaRPr lang="en-US" sz="2000" b="1" dirty="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10" name="Flowchart: Process 15"/>
          <p:cNvSpPr/>
          <p:nvPr/>
        </p:nvSpPr>
        <p:spPr>
          <a:xfrm>
            <a:off x="314074" y="2322472"/>
            <a:ext cx="8548280" cy="1041787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5" tIns="45713" rIns="91425" bIns="45713" anchor="ctr"/>
          <a:lstStyle/>
          <a:p>
            <a:pPr eaLnBrk="1" hangingPunct="1">
              <a:defRPr/>
            </a:pPr>
            <a:r>
              <a:rPr lang="en-US" sz="2000" b="1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			                 	</a:t>
            </a:r>
            <a:endParaRPr lang="en-US" sz="2000" dirty="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V="1">
            <a:off x="4096632" y="2812794"/>
            <a:ext cx="655455" cy="4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TextBox 13"/>
          <p:cNvSpPr txBox="1"/>
          <p:nvPr/>
        </p:nvSpPr>
        <p:spPr>
          <a:xfrm>
            <a:off x="327740" y="2457827"/>
            <a:ext cx="44990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PRIORITY</a:t>
            </a:r>
            <a:r>
              <a:rPr lang="en-US" sz="2000" dirty="0" smtClean="0"/>
              <a:t>:</a:t>
            </a:r>
          </a:p>
          <a:p>
            <a:r>
              <a:rPr lang="en-US" sz="2000" dirty="0" smtClean="0"/>
              <a:t>Clinical Cardiovascular Disease</a:t>
            </a:r>
            <a:endParaRPr lang="en-US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5000074" y="2337137"/>
            <a:ext cx="38622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SGLT2 inhibitor with demonstrated CV outcome benefit</a:t>
            </a:r>
            <a:endParaRPr lang="en-US" sz="2000" dirty="0"/>
          </a:p>
        </p:txBody>
      </p:sp>
      <p:sp>
        <p:nvSpPr>
          <p:cNvPr id="21" name="Curved Down Ribbon 20"/>
          <p:cNvSpPr/>
          <p:nvPr/>
        </p:nvSpPr>
        <p:spPr bwMode="auto">
          <a:xfrm>
            <a:off x="7309986" y="209677"/>
            <a:ext cx="1552373" cy="609600"/>
          </a:xfrm>
          <a:prstGeom prst="ellipseRibbon">
            <a:avLst>
              <a:gd name="adj1" fmla="val 36053"/>
              <a:gd name="adj2" fmla="val 50000"/>
              <a:gd name="adj3" fmla="val 17237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 smtClean="0">
                <a:solidFill>
                  <a:srgbClr val="FFFFFF"/>
                </a:solidFill>
                <a:ea typeface="ＭＳ Ｐゴシック" pitchFamily="34" charset="-128"/>
              </a:rPr>
              <a:t>2016</a:t>
            </a:r>
          </a:p>
        </p:txBody>
      </p:sp>
    </p:spTree>
    <p:extLst>
      <p:ext uri="{BB962C8B-B14F-4D97-AF65-F5344CB8AC3E}">
        <p14:creationId xmlns:p14="http://schemas.microsoft.com/office/powerpoint/2010/main" val="2318164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14"/>
          <p:cNvSpPr>
            <a:spLocks noChangeArrowheads="1"/>
          </p:cNvSpPr>
          <p:nvPr/>
        </p:nvSpPr>
        <p:spPr bwMode="auto">
          <a:xfrm>
            <a:off x="6858000" y="5791200"/>
            <a:ext cx="1905000" cy="1066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13" rIns="91425" bIns="45713"/>
          <a:lstStyle/>
          <a:p>
            <a:endParaRPr lang="fr-CA" dirty="0">
              <a:solidFill>
                <a:srgbClr val="000000"/>
              </a:solidFill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9220600"/>
              </p:ext>
            </p:extLst>
          </p:nvPr>
        </p:nvGraphicFramePr>
        <p:xfrm>
          <a:off x="76201" y="199095"/>
          <a:ext cx="8991598" cy="6322251"/>
        </p:xfrm>
        <a:graphic>
          <a:graphicData uri="http://schemas.openxmlformats.org/drawingml/2006/table">
            <a:tbl>
              <a:tblPr/>
              <a:tblGrid>
                <a:gridCol w="1600199"/>
                <a:gridCol w="838200"/>
                <a:gridCol w="762000"/>
                <a:gridCol w="990600"/>
                <a:gridCol w="1600200"/>
                <a:gridCol w="2651294"/>
                <a:gridCol w="549105"/>
              </a:tblGrid>
              <a:tr h="274642"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Add another class of agent best suited to the individual (</a:t>
                      </a:r>
                      <a:r>
                        <a:rPr kumimoji="0" lang="en-US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agents listed in alphabetical order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)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: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400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Class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Relative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A1C Lowering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Hypo-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glycemia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Weight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Effect in Cardiovascular Outcome Trial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Other therapeutic considerations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Cost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99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  <a:sym typeface="Symbol" charset="0"/>
                        </a:rPr>
                        <a:t>-glucosidase inhibitor (acarbose)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  <a:sym typeface="Symbol" charset="0"/>
                        </a:rPr>
                        <a:t>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Rare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neutral to 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  <a:sym typeface="Symbol" charset="0"/>
                        </a:rPr>
                        <a:t>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Improved postprandial control, GI side-effects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$$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00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Incretin agents: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    DPP-4 Inhibitors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    GLP-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1R agonists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  <a:sym typeface="Symbo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  <a:sym typeface="Symbol" charset="0"/>
                        </a:rPr>
                        <a:t>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  <a:sym typeface="Symbol" charset="0"/>
                        </a:rPr>
                        <a:t> to 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Rare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Rare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Neutral to 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  <a:sym typeface="Symbol" charset="0"/>
                        </a:rPr>
                        <a:t>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  <a:sym typeface="Symbol" charset="0"/>
                        </a:rPr>
                        <a:t>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Neutral (alo, saxa, sita)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Neutral (lixi)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Caution with saxagliptin in heart failure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GI side-effects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$$$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$$$$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6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Insulin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  <a:sym typeface="Symbol" charset="0"/>
                        </a:rPr>
                        <a:t>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Yes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  <a:sym typeface="Symbol" charset="0"/>
                        </a:rPr>
                        <a:t>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Neutral (glar)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No dose ceiling, flexible regimens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$-$$$$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64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Insulin secretagogue: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      Meglitinide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 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       Sulfonylurea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  <a:sym typeface="Symbol" charset="0"/>
                        </a:rPr>
                        <a:t>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  <a:sym typeface="Symbo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  <a:sym typeface="Symbol" charset="0"/>
                        </a:rPr>
                        <a:t>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Yes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Yes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  <a:sym typeface="Symbol" charset="0"/>
                        </a:rPr>
                        <a:t>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  <a:sym typeface="Symbo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  <a:sym typeface="Symbol" charset="0"/>
                        </a:rPr>
                        <a:t>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Less hypoglycemia in context of missed meals but usually requires TID to QID dosing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Gliclazide and glimepiride associated with less hypoglycemia than glyburide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$$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$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62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SGLT2 inhibitors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  <a:sym typeface="Symbol" charset="0"/>
                        </a:rPr>
                        <a:t> to 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Rare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  <a:sym typeface="Symbol" charset="0"/>
                        </a:rPr>
                        <a:t>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Superiority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(empa in T2DM patients with clinical CVD)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Genital infections, UTI, 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hypotension,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dose-related changes in LDL-C, 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caution with renal dysfunction and loop diuretics, dapagliflozin not to be used if bladder cancer, rare diabetic ketoacidosis (may occur with no hyperglycemia)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$$$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40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Thiazolidinediones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  <a:sym typeface="Symbol" charset="0"/>
                        </a:rPr>
                        <a:t>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Rare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  <a:sym typeface="Symbol" charset="0"/>
                        </a:rPr>
                        <a:t>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Neutral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CHF, edema, fractures, rare bladder cancer (pioglitazone), cardiovascular controversy (rosiglitazone), 6-12 weeks required for maximal effect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$$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8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Weight loss agent (orlistat)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  <a:sym typeface="Symbol" charset="0"/>
                        </a:rPr>
                        <a:t>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None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  <a:sym typeface="Symbol" charset="0"/>
                        </a:rPr>
                        <a:t>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GI side effects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$$$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6201" y="6581001"/>
            <a:ext cx="867753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lo=alogliptin; glar=glargine; saxa=saxagliptin; sita=sitagliptin; lixi=lixisenatide; empa=</a:t>
            </a:r>
            <a:r>
              <a:rPr lang="en-US" sz="1200" dirty="0" err="1" smtClean="0">
                <a:solidFill>
                  <a:srgbClr val="000000"/>
                </a:solidFill>
                <a:latin typeface="Calibri"/>
                <a:cs typeface="Calibri"/>
              </a:rPr>
              <a:t>empagliflozin</a:t>
            </a: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5" name="Curved Down Ribbon 4"/>
          <p:cNvSpPr/>
          <p:nvPr/>
        </p:nvSpPr>
        <p:spPr bwMode="auto">
          <a:xfrm>
            <a:off x="7688156" y="6484423"/>
            <a:ext cx="948048" cy="370395"/>
          </a:xfrm>
          <a:prstGeom prst="ellipseRibbon">
            <a:avLst>
              <a:gd name="adj1" fmla="val 36053"/>
              <a:gd name="adj2" fmla="val 50000"/>
              <a:gd name="adj3" fmla="val 17237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1050" b="1" dirty="0" smtClean="0">
                <a:solidFill>
                  <a:srgbClr val="FFFFFF"/>
                </a:solidFill>
                <a:ea typeface="ＭＳ Ｐゴシック" pitchFamily="34" charset="-128"/>
              </a:rPr>
              <a:t>2016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4249899" y="451807"/>
            <a:ext cx="1624243" cy="6069539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6312447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53" name="Rectangle 14"/>
          <p:cNvSpPr>
            <a:spLocks noChangeArrowheads="1"/>
          </p:cNvSpPr>
          <p:nvPr/>
        </p:nvSpPr>
        <p:spPr bwMode="auto">
          <a:xfrm>
            <a:off x="149768" y="5791200"/>
            <a:ext cx="8527136" cy="1066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13" rIns="91425" bIns="45713"/>
          <a:lstStyle/>
          <a:p>
            <a:endParaRPr lang="fr-CA" dirty="0" smtClean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5" name="Flowchart: Process 11"/>
          <p:cNvSpPr/>
          <p:nvPr/>
        </p:nvSpPr>
        <p:spPr>
          <a:xfrm>
            <a:off x="3312350" y="1981200"/>
            <a:ext cx="2895600" cy="990600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5" tIns="45713" rIns="91425" bIns="45713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Start metformin immediately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800" dirty="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Consider initial combination with another antihyperglycemic agent</a:t>
            </a:r>
          </a:p>
        </p:txBody>
      </p:sp>
      <p:sp>
        <p:nvSpPr>
          <p:cNvPr id="7" name="Flowchart: Process 6"/>
          <p:cNvSpPr/>
          <p:nvPr/>
        </p:nvSpPr>
        <p:spPr>
          <a:xfrm>
            <a:off x="1402588" y="914400"/>
            <a:ext cx="7319962" cy="304800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5" tIns="45713" rIns="91425" bIns="45713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Start lifestyle intervention (nutrition therapy and physical activity) +/- Metformin</a:t>
            </a:r>
          </a:p>
        </p:txBody>
      </p:sp>
      <p:sp>
        <p:nvSpPr>
          <p:cNvPr id="8" name="Flowchart: Process 7"/>
          <p:cNvSpPr/>
          <p:nvPr/>
        </p:nvSpPr>
        <p:spPr>
          <a:xfrm>
            <a:off x="1407350" y="1219200"/>
            <a:ext cx="2057400" cy="457200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5" tIns="45713" rIns="91425" bIns="45713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A1C </a:t>
            </a:r>
            <a:r>
              <a:rPr lang="en-US" sz="1400" dirty="0" smtClean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&lt;8.5</a:t>
            </a:r>
            <a:r>
              <a:rPr lang="en-US" sz="1400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%</a:t>
            </a:r>
          </a:p>
        </p:txBody>
      </p:sp>
      <p:sp>
        <p:nvSpPr>
          <p:cNvPr id="9" name="Flowchart: Process 8"/>
          <p:cNvSpPr/>
          <p:nvPr/>
        </p:nvSpPr>
        <p:spPr>
          <a:xfrm>
            <a:off x="5826950" y="1219200"/>
            <a:ext cx="2895600" cy="457200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5" tIns="45713" rIns="91425" bIns="45713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Symptomatic hyperglycemia with  metabolic decompensation</a:t>
            </a:r>
          </a:p>
        </p:txBody>
      </p:sp>
      <p:sp>
        <p:nvSpPr>
          <p:cNvPr id="10" name="Flowchart: Process 9"/>
          <p:cNvSpPr/>
          <p:nvPr/>
        </p:nvSpPr>
        <p:spPr>
          <a:xfrm>
            <a:off x="3464750" y="1219200"/>
            <a:ext cx="2362200" cy="457200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5" tIns="45713" rIns="91425" bIns="45713" anchor="ctr"/>
          <a:lstStyle/>
          <a:p>
            <a:pPr algn="ctr" eaLnBrk="1" hangingPunct="1">
              <a:defRPr/>
            </a:pPr>
            <a:r>
              <a:rPr lang="en-US" sz="14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A1C 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  <a:sym typeface="Symbol" charset="0"/>
              </a:rPr>
              <a:t>8.5</a:t>
            </a:r>
            <a:r>
              <a:rPr lang="en-US" sz="1400" dirty="0">
                <a:solidFill>
                  <a:srgbClr val="000000"/>
                </a:solidFill>
                <a:latin typeface="Arial"/>
                <a:ea typeface="ＭＳ Ｐゴシック"/>
                <a:cs typeface="Arial"/>
                <a:sym typeface="Symbol" charset="0"/>
              </a:rPr>
              <a:t>%</a:t>
            </a:r>
            <a:endParaRPr lang="en-US" sz="1400" dirty="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13" name="Flowchart: Process 12"/>
          <p:cNvSpPr/>
          <p:nvPr/>
        </p:nvSpPr>
        <p:spPr>
          <a:xfrm>
            <a:off x="6969950" y="2057400"/>
            <a:ext cx="1219200" cy="685800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5" tIns="45713" rIns="91425" bIns="45713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Initiate insulin +/-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metformin</a:t>
            </a:r>
          </a:p>
        </p:txBody>
      </p:sp>
      <p:sp>
        <p:nvSpPr>
          <p:cNvPr id="14" name="Flowchart: Process 13"/>
          <p:cNvSpPr/>
          <p:nvPr/>
        </p:nvSpPr>
        <p:spPr>
          <a:xfrm>
            <a:off x="1331150" y="1905000"/>
            <a:ext cx="1752600" cy="533400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5" tIns="45713" rIns="91425" bIns="45713" anchor="ctr"/>
          <a:lstStyle/>
          <a:p>
            <a:pPr algn="ctr" eaLnBrk="1" hangingPunct="1">
              <a:defRPr/>
            </a:pPr>
            <a:r>
              <a:rPr lang="en-US" sz="14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If not at glycemic target (2-3 mos)</a:t>
            </a:r>
          </a:p>
        </p:txBody>
      </p:sp>
      <p:sp>
        <p:nvSpPr>
          <p:cNvPr id="15" name="Flowchart: Process 14"/>
          <p:cNvSpPr/>
          <p:nvPr/>
        </p:nvSpPr>
        <p:spPr>
          <a:xfrm>
            <a:off x="1483550" y="2667000"/>
            <a:ext cx="1447800" cy="533400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5" tIns="45713" rIns="91425" bIns="45713" anchor="ctr"/>
          <a:lstStyle/>
          <a:p>
            <a:pPr algn="ctr" eaLnBrk="1" hangingPunct="1">
              <a:defRPr/>
            </a:pPr>
            <a:r>
              <a:rPr lang="en-US" sz="14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Start / Increase metformin</a:t>
            </a:r>
          </a:p>
        </p:txBody>
      </p:sp>
      <p:sp>
        <p:nvSpPr>
          <p:cNvPr id="16" name="Flowchart: Process 15"/>
          <p:cNvSpPr/>
          <p:nvPr/>
        </p:nvSpPr>
        <p:spPr>
          <a:xfrm>
            <a:off x="3464750" y="3200400"/>
            <a:ext cx="2286000" cy="304800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5" tIns="45713" rIns="91425" bIns="45713" anchor="ctr"/>
          <a:lstStyle/>
          <a:p>
            <a:pPr algn="ctr" eaLnBrk="1" hangingPunct="1">
              <a:defRPr/>
            </a:pPr>
            <a:r>
              <a:rPr lang="en-US" sz="14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If not at glycemic targets</a:t>
            </a:r>
          </a:p>
        </p:txBody>
      </p:sp>
      <p:sp>
        <p:nvSpPr>
          <p:cNvPr id="17" name="Flowchart: Process 16"/>
          <p:cNvSpPr/>
          <p:nvPr/>
        </p:nvSpPr>
        <p:spPr>
          <a:xfrm>
            <a:off x="619950" y="731412"/>
            <a:ext cx="596900" cy="5257800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5" tIns="45713" rIns="91425" bIns="45713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L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I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F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L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E</a:t>
            </a:r>
          </a:p>
        </p:txBody>
      </p:sp>
      <p:sp>
        <p:nvSpPr>
          <p:cNvPr id="18" name="Flowchart: Process 17"/>
          <p:cNvSpPr/>
          <p:nvPr/>
        </p:nvSpPr>
        <p:spPr>
          <a:xfrm>
            <a:off x="1600199" y="3657600"/>
            <a:ext cx="7039357" cy="457200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5" tIns="45713" rIns="91425" bIns="45713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Add </a:t>
            </a:r>
            <a:r>
              <a:rPr lang="en-US" sz="1200" b="1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another agent best </a:t>
            </a:r>
            <a:r>
              <a:rPr lang="en-US" sz="1200" b="1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suited to the </a:t>
            </a:r>
            <a:r>
              <a:rPr lang="en-US" sz="1200" b="1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individual by prioritizing patient characteristics</a:t>
            </a:r>
            <a:r>
              <a:rPr lang="en-US" sz="1200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:</a:t>
            </a:r>
            <a:endParaRPr lang="en-US" sz="1200" dirty="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19" name="Flowchart: Process 18"/>
          <p:cNvSpPr/>
          <p:nvPr/>
        </p:nvSpPr>
        <p:spPr>
          <a:xfrm>
            <a:off x="1600200" y="4724400"/>
            <a:ext cx="3429000" cy="1524000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5" tIns="45713" rIns="91425" bIns="45713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 smtClean="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Degree </a:t>
            </a:r>
            <a:r>
              <a:rPr lang="en-US" sz="1200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of hyperglycemia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Risk of hypoglycemia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Overweight or </a:t>
            </a:r>
            <a:r>
              <a:rPr lang="en-US" sz="1200" dirty="0" smtClean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obesity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Cardiovascular disease or multiple risk factors</a:t>
            </a:r>
            <a:endParaRPr lang="en-US" sz="1200" dirty="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Comorbidities (renal, </a:t>
            </a:r>
            <a:r>
              <a:rPr lang="en-US" sz="1200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CHF</a:t>
            </a:r>
            <a:r>
              <a:rPr lang="en-US" sz="1200" dirty="0" smtClean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, </a:t>
            </a:r>
            <a:r>
              <a:rPr lang="en-US" sz="1200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hepatic)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Preferences &amp; access to </a:t>
            </a:r>
            <a:r>
              <a:rPr lang="en-US" sz="1200" dirty="0" smtClean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treatment        </a:t>
            </a:r>
            <a:r>
              <a:rPr lang="en-US" sz="1000" dirty="0" smtClean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   </a:t>
            </a:r>
            <a:endParaRPr lang="en-US" sz="1000" dirty="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22" name="Flowchart: Process 21"/>
          <p:cNvSpPr/>
          <p:nvPr/>
        </p:nvSpPr>
        <p:spPr>
          <a:xfrm>
            <a:off x="3810000" y="6553200"/>
            <a:ext cx="1600200" cy="242710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5" tIns="45713" rIns="91425" bIns="45713" anchor="ctr"/>
          <a:lstStyle/>
          <a:p>
            <a:pPr algn="ctr" eaLnBrk="1" hangingPunct="1">
              <a:defRPr/>
            </a:pPr>
            <a:r>
              <a:rPr lang="en-US" sz="1400" dirty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See next page…</a:t>
            </a:r>
          </a:p>
        </p:txBody>
      </p:sp>
      <p:cxnSp>
        <p:nvCxnSpPr>
          <p:cNvPr id="124942" name="Straight Arrow Connector 70"/>
          <p:cNvCxnSpPr>
            <a:cxnSpLocks noChangeShapeType="1"/>
            <a:endCxn id="22" idx="0"/>
          </p:cNvCxnSpPr>
          <p:nvPr/>
        </p:nvCxnSpPr>
        <p:spPr bwMode="auto">
          <a:xfrm>
            <a:off x="4607751" y="6248400"/>
            <a:ext cx="2349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4943" name="Straight Arrow Connector 75"/>
          <p:cNvCxnSpPr>
            <a:cxnSpLocks noChangeShapeType="1"/>
          </p:cNvCxnSpPr>
          <p:nvPr/>
        </p:nvCxnSpPr>
        <p:spPr bwMode="auto">
          <a:xfrm rot="5400000">
            <a:off x="4455351" y="1828800"/>
            <a:ext cx="304800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4944" name="Straight Arrow Connector 80"/>
          <p:cNvCxnSpPr>
            <a:cxnSpLocks noChangeShapeType="1"/>
            <a:stCxn id="14" idx="2"/>
            <a:endCxn id="15" idx="0"/>
          </p:cNvCxnSpPr>
          <p:nvPr/>
        </p:nvCxnSpPr>
        <p:spPr bwMode="auto">
          <a:xfrm>
            <a:off x="2207450" y="2451100"/>
            <a:ext cx="0" cy="203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4945" name="Straight Arrow Connector 81"/>
          <p:cNvCxnSpPr>
            <a:cxnSpLocks noChangeShapeType="1"/>
          </p:cNvCxnSpPr>
          <p:nvPr/>
        </p:nvCxnSpPr>
        <p:spPr bwMode="auto">
          <a:xfrm rot="5400000">
            <a:off x="2132044" y="1789906"/>
            <a:ext cx="2286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4947" name="Straight Arrow Connector 83"/>
          <p:cNvCxnSpPr>
            <a:cxnSpLocks noChangeShapeType="1"/>
          </p:cNvCxnSpPr>
          <p:nvPr/>
        </p:nvCxnSpPr>
        <p:spPr bwMode="auto">
          <a:xfrm rot="5400000">
            <a:off x="7464457" y="1866106"/>
            <a:ext cx="381000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4948" name="Elbow Connector 87"/>
          <p:cNvCxnSpPr>
            <a:cxnSpLocks noChangeShapeType="1"/>
            <a:stCxn id="13" idx="2"/>
            <a:endCxn id="16" idx="3"/>
          </p:cNvCxnSpPr>
          <p:nvPr/>
        </p:nvCxnSpPr>
        <p:spPr bwMode="auto">
          <a:xfrm rot="5400000">
            <a:off x="6360350" y="2133600"/>
            <a:ext cx="609600" cy="1828800"/>
          </a:xfrm>
          <a:prstGeom prst="bentConnector2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4949" name="Elbow Connector 90"/>
          <p:cNvCxnSpPr>
            <a:cxnSpLocks noChangeShapeType="1"/>
            <a:stCxn id="15" idx="2"/>
            <a:endCxn id="16" idx="1"/>
          </p:cNvCxnSpPr>
          <p:nvPr/>
        </p:nvCxnSpPr>
        <p:spPr bwMode="auto">
          <a:xfrm rot="16200000" flipH="1">
            <a:off x="2759900" y="2647950"/>
            <a:ext cx="152400" cy="1257300"/>
          </a:xfrm>
          <a:prstGeom prst="bentConnector2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" name="Flowchart: Process 5"/>
          <p:cNvSpPr/>
          <p:nvPr/>
        </p:nvSpPr>
        <p:spPr>
          <a:xfrm>
            <a:off x="1407350" y="381000"/>
            <a:ext cx="7304088" cy="304800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5" tIns="45713" rIns="91425" bIns="45713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AT DIAGNOSIS OF TYPE 2 DIABETES</a:t>
            </a:r>
          </a:p>
        </p:txBody>
      </p:sp>
      <p:cxnSp>
        <p:nvCxnSpPr>
          <p:cNvPr id="124951" name="Straight Arrow Connector 75"/>
          <p:cNvCxnSpPr>
            <a:cxnSpLocks noChangeShapeType="1"/>
          </p:cNvCxnSpPr>
          <p:nvPr/>
        </p:nvCxnSpPr>
        <p:spPr bwMode="auto">
          <a:xfrm>
            <a:off x="4912550" y="685800"/>
            <a:ext cx="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4952" name="Straight Arrow Connector 82"/>
          <p:cNvCxnSpPr>
            <a:cxnSpLocks noChangeShapeType="1"/>
          </p:cNvCxnSpPr>
          <p:nvPr/>
        </p:nvCxnSpPr>
        <p:spPr bwMode="auto">
          <a:xfrm>
            <a:off x="4607750" y="2971800"/>
            <a:ext cx="4045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" name="Curved Down Ribbon 28"/>
          <p:cNvSpPr/>
          <p:nvPr/>
        </p:nvSpPr>
        <p:spPr bwMode="auto">
          <a:xfrm>
            <a:off x="152400" y="6248400"/>
            <a:ext cx="1331150" cy="372533"/>
          </a:xfrm>
          <a:prstGeom prst="ellipseRibbon">
            <a:avLst>
              <a:gd name="adj1" fmla="val 36053"/>
              <a:gd name="adj2" fmla="val 50000"/>
              <a:gd name="adj3" fmla="val 17237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1400" b="1" dirty="0" smtClean="0">
                <a:solidFill>
                  <a:srgbClr val="FFFFFF"/>
                </a:solidFill>
                <a:ea typeface="ＭＳ Ｐゴシック" pitchFamily="34" charset="-128"/>
              </a:rPr>
              <a:t>2016</a:t>
            </a:r>
          </a:p>
        </p:txBody>
      </p:sp>
      <p:sp>
        <p:nvSpPr>
          <p:cNvPr id="30" name="Flowchart: Process 20"/>
          <p:cNvSpPr/>
          <p:nvPr/>
        </p:nvSpPr>
        <p:spPr>
          <a:xfrm>
            <a:off x="4953000" y="4800600"/>
            <a:ext cx="3657600" cy="1447800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5" tIns="45713" rIns="91425" bIns="45713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 smtClean="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Consider relative A1C lowering</a:t>
            </a:r>
            <a:endParaRPr lang="en-US" sz="1200" dirty="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Rare hypoglycemia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Weight loss or weight neutral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Effect on cardiovascular outcome</a:t>
            </a:r>
            <a:endParaRPr lang="en-US" sz="1200" dirty="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See therapeutic considerations, consider eGFR</a:t>
            </a:r>
            <a:endParaRPr lang="en-US" sz="1200" dirty="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See cost column; consider access </a:t>
            </a:r>
            <a:endParaRPr lang="en-US" sz="1200" dirty="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       </a:t>
            </a:r>
            <a:endParaRPr lang="en-US" sz="2000" dirty="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</p:txBody>
      </p:sp>
      <p:cxnSp>
        <p:nvCxnSpPr>
          <p:cNvPr id="36" name="Straight Arrow Connector 75"/>
          <p:cNvCxnSpPr>
            <a:cxnSpLocks noChangeShapeType="1"/>
          </p:cNvCxnSpPr>
          <p:nvPr/>
        </p:nvCxnSpPr>
        <p:spPr bwMode="auto">
          <a:xfrm>
            <a:off x="4648200" y="3505200"/>
            <a:ext cx="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" name="Flowchart: Process 15"/>
          <p:cNvSpPr/>
          <p:nvPr/>
        </p:nvSpPr>
        <p:spPr>
          <a:xfrm>
            <a:off x="1600200" y="4114800"/>
            <a:ext cx="3352800" cy="228600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5" tIns="45713" rIns="91425" bIns="45713" anchor="ctr"/>
          <a:lstStyle/>
          <a:p>
            <a:pPr algn="ctr" eaLnBrk="1" hangingPunct="1">
              <a:defRPr/>
            </a:pPr>
            <a:r>
              <a:rPr lang="en-US" sz="1200" b="1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PATIENT CHARACTERISTIC</a:t>
            </a:r>
            <a:endParaRPr lang="en-US" sz="1200" b="1" dirty="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34" name="Flowchart: Process 15"/>
          <p:cNvSpPr/>
          <p:nvPr/>
        </p:nvSpPr>
        <p:spPr>
          <a:xfrm>
            <a:off x="4953000" y="4114800"/>
            <a:ext cx="3657600" cy="228600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5" tIns="45713" rIns="91425" bIns="45713" anchor="ctr"/>
          <a:lstStyle/>
          <a:p>
            <a:pPr algn="ctr" eaLnBrk="1" hangingPunct="1">
              <a:defRPr/>
            </a:pPr>
            <a:r>
              <a:rPr lang="en-US" sz="1200" b="1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CHOICE OF AGENT</a:t>
            </a:r>
            <a:endParaRPr lang="en-US" sz="1200" b="1" dirty="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37" name="Flowchart: Process 15"/>
          <p:cNvSpPr/>
          <p:nvPr/>
        </p:nvSpPr>
        <p:spPr>
          <a:xfrm>
            <a:off x="1600200" y="4343400"/>
            <a:ext cx="7010400" cy="533400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5" tIns="45713" rIns="91425" bIns="45713" anchor="ctr"/>
          <a:lstStyle/>
          <a:p>
            <a:pPr eaLnBrk="1" hangingPunct="1">
              <a:defRPr/>
            </a:pPr>
            <a:r>
              <a:rPr lang="en-US" sz="1200" b="1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PRIORITY:			                   </a:t>
            </a:r>
            <a:r>
              <a:rPr lang="en-US" sz="1400" b="1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  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SGLT2 inhibitor with demonstrated CV </a:t>
            </a:r>
            <a:endParaRPr lang="en-US" sz="1400" b="1" dirty="0" smtClean="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  <a:p>
            <a:pPr eaLnBrk="1" hangingPunct="1">
              <a:defRPr/>
            </a:pPr>
            <a:r>
              <a:rPr lang="en-US" sz="1400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Clinical Cardiovascular Disease	                    outcome benefit</a:t>
            </a:r>
            <a:endParaRPr lang="en-US" sz="1400" dirty="0"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</p:txBody>
      </p:sp>
      <p:cxnSp>
        <p:nvCxnSpPr>
          <p:cNvPr id="5" name="Straight Arrow Connector 4"/>
          <p:cNvCxnSpPr/>
          <p:nvPr/>
        </p:nvCxnSpPr>
        <p:spPr bwMode="auto">
          <a:xfrm>
            <a:off x="4267200" y="4572000"/>
            <a:ext cx="9144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6670361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14"/>
          <p:cNvSpPr>
            <a:spLocks noChangeArrowheads="1"/>
          </p:cNvSpPr>
          <p:nvPr/>
        </p:nvSpPr>
        <p:spPr bwMode="auto">
          <a:xfrm>
            <a:off x="6858000" y="5791200"/>
            <a:ext cx="1905000" cy="1066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13" rIns="91425" bIns="45713"/>
          <a:lstStyle/>
          <a:p>
            <a:endParaRPr lang="fr-CA" dirty="0" smtClean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6" name="Flowchart: Process 15"/>
          <p:cNvSpPr/>
          <p:nvPr/>
        </p:nvSpPr>
        <p:spPr>
          <a:xfrm>
            <a:off x="3505200" y="5105400"/>
            <a:ext cx="2286000" cy="304800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5" tIns="45713" rIns="91425" bIns="45713" anchor="ctr"/>
          <a:lstStyle/>
          <a:p>
            <a:pPr algn="ctr" eaLnBrk="1" hangingPunct="1">
              <a:defRPr/>
            </a:pPr>
            <a:r>
              <a:rPr lang="en-US" sz="14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If not at glycemic target</a:t>
            </a:r>
          </a:p>
        </p:txBody>
      </p:sp>
      <p:sp>
        <p:nvSpPr>
          <p:cNvPr id="22" name="Flowchart: Process 21"/>
          <p:cNvSpPr/>
          <p:nvPr/>
        </p:nvSpPr>
        <p:spPr>
          <a:xfrm>
            <a:off x="3733800" y="0"/>
            <a:ext cx="1828800" cy="304800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5" tIns="45713" rIns="91425" bIns="45713" anchor="ctr"/>
          <a:lstStyle/>
          <a:p>
            <a:pPr algn="ctr" eaLnBrk="1" hangingPunct="1">
              <a:defRPr/>
            </a:pPr>
            <a:r>
              <a:rPr lang="en-US" sz="1400" dirty="0">
                <a:solidFill>
                  <a:srgbClr val="000000"/>
                </a:solidFill>
                <a:latin typeface="Arial"/>
                <a:ea typeface="MS PGothic" charset="0"/>
                <a:cs typeface="Arial"/>
              </a:rPr>
              <a:t>From prior page…</a:t>
            </a:r>
          </a:p>
        </p:txBody>
      </p:sp>
      <p:sp>
        <p:nvSpPr>
          <p:cNvPr id="24" name="Flowchart: Process 23"/>
          <p:cNvSpPr/>
          <p:nvPr/>
        </p:nvSpPr>
        <p:spPr>
          <a:xfrm>
            <a:off x="2743200" y="5562600"/>
            <a:ext cx="3657600" cy="457200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5" tIns="45713" rIns="91425" bIns="45713" anchor="ctr"/>
          <a:lstStyle/>
          <a:p>
            <a:pPr algn="ctr" eaLnBrk="1" hangingPunct="1">
              <a:buFont typeface="Arial" charset="0"/>
              <a:buChar char="•"/>
              <a:defRPr/>
            </a:pPr>
            <a:r>
              <a:rPr lang="en-US" sz="14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 Add another agent from a different class</a:t>
            </a:r>
          </a:p>
          <a:p>
            <a:pPr algn="ctr" eaLnBrk="1" hangingPunct="1">
              <a:buFont typeface="Arial" charset="0"/>
              <a:buChar char="•"/>
              <a:defRPr/>
            </a:pPr>
            <a:r>
              <a:rPr lang="en-US" sz="14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 Add/Intensify insulin regimen</a:t>
            </a:r>
          </a:p>
        </p:txBody>
      </p:sp>
      <p:sp>
        <p:nvSpPr>
          <p:cNvPr id="25" name="Flowchart: Process 24"/>
          <p:cNvSpPr/>
          <p:nvPr/>
        </p:nvSpPr>
        <p:spPr>
          <a:xfrm>
            <a:off x="1295400" y="6248400"/>
            <a:ext cx="6781800" cy="393700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5" tIns="45713" rIns="91425" bIns="45713" anchor="ctr"/>
          <a:lstStyle/>
          <a:p>
            <a:pPr algn="ctr" eaLnBrk="1" hangingPunct="1">
              <a:defRPr/>
            </a:pPr>
            <a:r>
              <a:rPr lang="en-US" sz="1600" b="1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Make timely adjustments to attain target A1C within </a:t>
            </a:r>
            <a:r>
              <a:rPr lang="en-US" sz="1600" b="1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3-6  </a:t>
            </a:r>
            <a:r>
              <a:rPr lang="en-US" sz="1600" b="1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months  </a:t>
            </a:r>
          </a:p>
        </p:txBody>
      </p:sp>
      <p:cxnSp>
        <p:nvCxnSpPr>
          <p:cNvPr id="27" name="Straight Arrow Connector 26"/>
          <p:cNvCxnSpPr>
            <a:stCxn id="22" idx="2"/>
          </p:cNvCxnSpPr>
          <p:nvPr/>
        </p:nvCxnSpPr>
        <p:spPr>
          <a:xfrm>
            <a:off x="4648200" y="304800"/>
            <a:ext cx="0" cy="152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16200000" flipH="1">
            <a:off x="4572000" y="5029200"/>
            <a:ext cx="1524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16200000" flipH="1">
            <a:off x="4572000" y="5486400"/>
            <a:ext cx="1524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046" name="Straight Arrow Connector 75"/>
          <p:cNvCxnSpPr>
            <a:cxnSpLocks noChangeShapeType="1"/>
          </p:cNvCxnSpPr>
          <p:nvPr/>
        </p:nvCxnSpPr>
        <p:spPr bwMode="auto">
          <a:xfrm flipH="1">
            <a:off x="4648200" y="6019800"/>
            <a:ext cx="3175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Elbow Connector 87"/>
          <p:cNvCxnSpPr>
            <a:cxnSpLocks noChangeShapeType="1"/>
            <a:stCxn id="25" idx="3"/>
          </p:cNvCxnSpPr>
          <p:nvPr/>
        </p:nvCxnSpPr>
        <p:spPr bwMode="auto">
          <a:xfrm flipV="1">
            <a:off x="8077200" y="152400"/>
            <a:ext cx="914400" cy="6292850"/>
          </a:xfrm>
          <a:prstGeom prst="bentConnector2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Flowchart: Process 18"/>
          <p:cNvSpPr/>
          <p:nvPr/>
        </p:nvSpPr>
        <p:spPr>
          <a:xfrm>
            <a:off x="406400" y="731412"/>
            <a:ext cx="596900" cy="5257800"/>
          </a:xfrm>
          <a:prstGeom prst="flowChart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5" tIns="45713" rIns="91425" bIns="45713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L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I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F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L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E</a:t>
            </a:r>
          </a:p>
        </p:txBody>
      </p:sp>
      <p:sp>
        <p:nvSpPr>
          <p:cNvPr id="15" name="Curved Down Ribbon 14"/>
          <p:cNvSpPr/>
          <p:nvPr/>
        </p:nvSpPr>
        <p:spPr bwMode="auto">
          <a:xfrm>
            <a:off x="-6337" y="6207434"/>
            <a:ext cx="1329048" cy="522795"/>
          </a:xfrm>
          <a:prstGeom prst="ellipseRibbon">
            <a:avLst>
              <a:gd name="adj1" fmla="val 36053"/>
              <a:gd name="adj2" fmla="val 50000"/>
              <a:gd name="adj3" fmla="val 17237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1600" b="1" dirty="0" smtClean="0">
                <a:solidFill>
                  <a:srgbClr val="FFFFFF"/>
                </a:solidFill>
                <a:ea typeface="ＭＳ Ｐゴシック" pitchFamily="34" charset="-128"/>
              </a:rPr>
              <a:t>2016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457200"/>
            <a:ext cx="5932543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694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14"/>
          <p:cNvSpPr>
            <a:spLocks noChangeArrowheads="1"/>
          </p:cNvSpPr>
          <p:nvPr/>
        </p:nvSpPr>
        <p:spPr bwMode="auto">
          <a:xfrm>
            <a:off x="6858000" y="5791200"/>
            <a:ext cx="1905000" cy="1066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13" rIns="91425" bIns="45713"/>
          <a:lstStyle/>
          <a:p>
            <a:endParaRPr lang="fr-CA" dirty="0">
              <a:solidFill>
                <a:srgbClr val="000000"/>
              </a:solidFill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95294"/>
              </p:ext>
            </p:extLst>
          </p:nvPr>
        </p:nvGraphicFramePr>
        <p:xfrm>
          <a:off x="76201" y="199095"/>
          <a:ext cx="8991598" cy="6322251"/>
        </p:xfrm>
        <a:graphic>
          <a:graphicData uri="http://schemas.openxmlformats.org/drawingml/2006/table">
            <a:tbl>
              <a:tblPr/>
              <a:tblGrid>
                <a:gridCol w="1600199"/>
                <a:gridCol w="838200"/>
                <a:gridCol w="762000"/>
                <a:gridCol w="990600"/>
                <a:gridCol w="1600200"/>
                <a:gridCol w="2651294"/>
                <a:gridCol w="549105"/>
              </a:tblGrid>
              <a:tr h="274642"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Add another class of agent best suited to the individual (</a:t>
                      </a:r>
                      <a:r>
                        <a:rPr kumimoji="0" lang="en-US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agents listed in alphabetical order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)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: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400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Class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Relative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A1C Lowering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Hypo-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glycemia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Weight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Effect in Cardiovascular Outcome Trial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Other therapeutic considerations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Cost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99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  <a:sym typeface="Symbol" charset="0"/>
                        </a:rPr>
                        <a:t>-glucosidase inhibitor (acarbose)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  <a:sym typeface="Symbol" charset="0"/>
                        </a:rPr>
                        <a:t>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Rare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neutral to 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  <a:sym typeface="Symbol" charset="0"/>
                        </a:rPr>
                        <a:t>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Improved postprandial control, GI side-effects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$$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00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Incretin agents: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    DPP-4 Inhibitors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    GLP-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1R agonists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  <a:sym typeface="Symbo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  <a:sym typeface="Symbol" charset="0"/>
                        </a:rPr>
                        <a:t>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  <a:sym typeface="Symbol" charset="0"/>
                        </a:rPr>
                        <a:t> to 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Rare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Rare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Neutral to 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  <a:sym typeface="Symbol" charset="0"/>
                        </a:rPr>
                        <a:t>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  <a:sym typeface="Symbol" charset="0"/>
                        </a:rPr>
                        <a:t>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Neutral (alo, saxa, sita)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Neutral (lixi)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Caution with saxagliptin in heart failure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GI side-effects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$$$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$$$$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6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Insulin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  <a:sym typeface="Symbol" charset="0"/>
                        </a:rPr>
                        <a:t>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Yes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  <a:sym typeface="Symbol" charset="0"/>
                        </a:rPr>
                        <a:t>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Neutral (glar)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No dose ceiling, flexible regimens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$-$$$$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64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Insulin secretagogue: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      Meglitinide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 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       Sulfonylurea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  <a:sym typeface="Symbol" charset="0"/>
                        </a:rPr>
                        <a:t>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  <a:sym typeface="Symbo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  <a:sym typeface="Symbol" charset="0"/>
                        </a:rPr>
                        <a:t>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Yes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Yes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  <a:sym typeface="Symbol" charset="0"/>
                        </a:rPr>
                        <a:t>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  <a:sym typeface="Symbo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  <a:sym typeface="Symbol" charset="0"/>
                        </a:rPr>
                        <a:t>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Less hypoglycemia in context of missed meals but usually requires TID to QID dosing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Gliclazide and glimepiride associated with less hypoglycemia than glyburide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$$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$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62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SGLT2 inhibitors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  <a:sym typeface="Symbol" charset="0"/>
                        </a:rPr>
                        <a:t> to 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Rare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  <a:sym typeface="Symbol" charset="0"/>
                        </a:rPr>
                        <a:t>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Superiority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(empa in T2DM patients with clinical CVD)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Genital infections, UTI, 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hypotension,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dose-related changes in LDL-C, 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caution with renal dysfunction and loop diuretics, dapagliflozin not to be used if bladder cancer, rare diabetic ketoacidosis (may occur with no hyperglycemia)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$$$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40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Thiazolidinediones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  <a:sym typeface="Symbol" charset="0"/>
                        </a:rPr>
                        <a:t>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Rare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  <a:sym typeface="Symbol" charset="0"/>
                        </a:rPr>
                        <a:t>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Neutral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CHF, edema, fractures, rare bladder cancer (pioglitazone), cardiovascular controversy (rosiglitazone), 6-12 weeks required for maximal effect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$$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8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Weight loss agent (orlistat)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  <a:sym typeface="Symbol" charset="0"/>
                        </a:rPr>
                        <a:t>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None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  <a:sym typeface="Symbol" charset="0"/>
                        </a:rPr>
                        <a:t>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  <a:cs typeface="MS PGothic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GI side effects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ＭＳ Ｐゴシック" charset="0"/>
                          <a:cs typeface="MS PGothic" charset="0"/>
                        </a:rPr>
                        <a:t>$$$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6201" y="6581001"/>
            <a:ext cx="867753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lo=alogliptin; glar=glargine; saxa=saxagliptin; sita=sitagliptin; lixi=lixisenatide; empa=</a:t>
            </a:r>
            <a:r>
              <a:rPr lang="en-US" sz="1200" dirty="0" err="1" smtClean="0">
                <a:solidFill>
                  <a:srgbClr val="000000"/>
                </a:solidFill>
                <a:latin typeface="Calibri"/>
                <a:cs typeface="Calibri"/>
              </a:rPr>
              <a:t>empagliflozin</a:t>
            </a: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5" name="Curved Down Ribbon 4"/>
          <p:cNvSpPr/>
          <p:nvPr/>
        </p:nvSpPr>
        <p:spPr bwMode="auto">
          <a:xfrm>
            <a:off x="7688156" y="6484423"/>
            <a:ext cx="948048" cy="370395"/>
          </a:xfrm>
          <a:prstGeom prst="ellipseRibbon">
            <a:avLst>
              <a:gd name="adj1" fmla="val 36053"/>
              <a:gd name="adj2" fmla="val 50000"/>
              <a:gd name="adj3" fmla="val 17237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1050" b="1" dirty="0" smtClean="0">
                <a:solidFill>
                  <a:srgbClr val="FFFFFF"/>
                </a:solidFill>
                <a:ea typeface="ＭＳ Ｐゴシック" pitchFamily="34" charset="-128"/>
              </a:rPr>
              <a:t>2016</a:t>
            </a:r>
          </a:p>
        </p:txBody>
      </p:sp>
    </p:spTree>
    <p:extLst>
      <p:ext uri="{BB962C8B-B14F-4D97-AF65-F5344CB8AC3E}">
        <p14:creationId xmlns:p14="http://schemas.microsoft.com/office/powerpoint/2010/main" val="1838862528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da8fd68d9cb4b48ab947187b3b15cac19d16c89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ＭＳ Ｐゴシック"/>
        <a:cs typeface=""/>
      </a:majorFont>
      <a:minorFont>
        <a:latin typeface="Georgi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ＭＳ Ｐゴシック"/>
        <a:cs typeface=""/>
      </a:majorFont>
      <a:minorFont>
        <a:latin typeface="Georgi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18873</TotalTime>
  <Words>1012</Words>
  <Application>Microsoft Macintosh PowerPoint</Application>
  <PresentationFormat>On-screen Show (4:3)</PresentationFormat>
  <Paragraphs>281</Paragraphs>
  <Slides>6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Default Design</vt:lpstr>
      <vt:lpstr>3_Default Design</vt:lpstr>
      <vt:lpstr>Choice of agent after initial metformin  needs to be  INDIVIDUALIZED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Canadian Diabetes Association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Katherine Moffat</dc:creator>
  <cp:lastModifiedBy>Monica Dennis</cp:lastModifiedBy>
  <cp:revision>405</cp:revision>
  <dcterms:created xsi:type="dcterms:W3CDTF">2012-12-16T21:16:02Z</dcterms:created>
  <dcterms:modified xsi:type="dcterms:W3CDTF">2016-05-29T23:17:59Z</dcterms:modified>
</cp:coreProperties>
</file>