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</p:sldMasterIdLst>
  <p:notesMasterIdLst>
    <p:notesMasterId r:id="rId15"/>
  </p:notesMasterIdLst>
  <p:sldIdLst>
    <p:sldId id="565" r:id="rId3"/>
    <p:sldId id="551" r:id="rId4"/>
    <p:sldId id="589" r:id="rId5"/>
    <p:sldId id="580" r:id="rId6"/>
    <p:sldId id="477" r:id="rId7"/>
    <p:sldId id="522" r:id="rId8"/>
    <p:sldId id="624" r:id="rId9"/>
    <p:sldId id="700" r:id="rId10"/>
    <p:sldId id="668" r:id="rId11"/>
    <p:sldId id="652" r:id="rId12"/>
    <p:sldId id="632" r:id="rId13"/>
    <p:sldId id="68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99"/>
    <p:restoredTop sz="94343" autoAdjust="0"/>
  </p:normalViewPr>
  <p:slideViewPr>
    <p:cSldViewPr snapToGrid="0" snapToObjects="1">
      <p:cViewPr>
        <p:scale>
          <a:sx n="100" d="100"/>
          <a:sy n="100" d="100"/>
        </p:scale>
        <p:origin x="1264" y="80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31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1" Type="http://schemas.openxmlformats.org/officeDocument/2006/relationships/hyperlink" Target="NULL" TargetMode="External"/><Relationship Id="rId12" Type="http://schemas.openxmlformats.org/officeDocument/2006/relationships/hyperlink" Target="NUL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hyperlink" Target="http://proxy.library.upenn.edu:2066/pubmed/25930995" TargetMode="External"/><Relationship Id="rId4" Type="http://schemas.openxmlformats.org/officeDocument/2006/relationships/hyperlink" Target="NULL" TargetMode="External"/><Relationship Id="rId5" Type="http://schemas.openxmlformats.org/officeDocument/2006/relationships/hyperlink" Target="NULL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NULL" TargetMode="External"/><Relationship Id="rId8" Type="http://schemas.openxmlformats.org/officeDocument/2006/relationships/hyperlink" Target="NULL" TargetMode="External"/><Relationship Id="rId9" Type="http://schemas.openxmlformats.org/officeDocument/2006/relationships/hyperlink" Target="NULL" TargetMode="External"/><Relationship Id="rId10" Type="http://schemas.openxmlformats.org/officeDocument/2006/relationships/hyperlink" Target="NULL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hlinkClick r:id="rId3" tooltip="Biochemical and biophysical research communications."/>
              </a:rPr>
              <a:t>Biochem Biophys Res Commun.</a:t>
            </a:r>
            <a:r>
              <a:rPr lang="en-US" altLang="en-US" smtClean="0"/>
              <a:t> 2015 Jun 19;462(1):21-6. doi: 10.1016/j.bbrc.2015.04.095. Epub 2015 Apr 27.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="1" smtClean="0"/>
              <a:t>Osteocalcin protects pancreatic beta cell function and survival under high glucose conditions.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hlinkClick r:id="rId4" invalidUrl="http://proxy.library.upenn.edu:2066/pubmed/?term=Kover K[Author]&amp;cauthor=true&amp;cauthor_uid=25930995"/>
              </a:rPr>
              <a:t>Kover K</a:t>
            </a:r>
            <a:r>
              <a:rPr lang="en-US" altLang="en-US" baseline="30000" smtClean="0"/>
              <a:t>1</a:t>
            </a:r>
            <a:r>
              <a:rPr lang="en-US" altLang="en-US" smtClean="0"/>
              <a:t>, </a:t>
            </a:r>
            <a:r>
              <a:rPr lang="en-US" altLang="en-US" smtClean="0">
                <a:hlinkClick r:id="rId5" invalidUrl="http://proxy.library.upenn.edu:2066/pubmed/?term=Yan Y[Author]&amp;cauthor=true&amp;cauthor_uid=25930995"/>
              </a:rPr>
              <a:t>Yan Y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n-US" altLang="en-US" smtClean="0">
                <a:hlinkClick r:id="rId6" invalidUrl="http://proxy.library.upenn.edu:2066/pubmed/?term=Tong PY[Author]&amp;cauthor=true&amp;cauthor_uid=25930995"/>
              </a:rPr>
              <a:t>Tong PY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n-US" altLang="en-US" smtClean="0">
                <a:hlinkClick r:id="rId7" invalidUrl="http://proxy.library.upenn.edu:2066/pubmed/?term=Watkins D[Author]&amp;cauthor=true&amp;cauthor_uid=25930995"/>
              </a:rPr>
              <a:t>Watkins D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n-US" altLang="en-US" smtClean="0">
                <a:hlinkClick r:id="rId8" invalidUrl="http://proxy.library.upenn.edu:2066/pubmed/?term=Li X[Author]&amp;cauthor=true&amp;cauthor_uid=25930995"/>
              </a:rPr>
              <a:t>Li X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n-US" altLang="en-US" smtClean="0">
                <a:hlinkClick r:id="rId9" invalidUrl="http://proxy.library.upenn.edu:2066/pubmed/?term=Tasch J[Author]&amp;cauthor=true&amp;cauthor_uid=25930995"/>
              </a:rPr>
              <a:t>Tasch J</a:t>
            </a:r>
            <a:r>
              <a:rPr lang="en-US" altLang="en-US" baseline="30000" smtClean="0"/>
              <a:t>3</a:t>
            </a:r>
            <a:r>
              <a:rPr lang="en-US" altLang="en-US" smtClean="0"/>
              <a:t>, </a:t>
            </a:r>
            <a:r>
              <a:rPr lang="en-US" altLang="en-US" smtClean="0">
                <a:hlinkClick r:id="rId10" invalidUrl="http://proxy.library.upenn.edu:2066/pubmed/?term=Hager M[Author]&amp;cauthor=true&amp;cauthor_uid=25930995"/>
              </a:rPr>
              <a:t>Hager M</a:t>
            </a:r>
            <a:r>
              <a:rPr lang="en-US" altLang="en-US" baseline="30000" smtClean="0"/>
              <a:t>3</a:t>
            </a:r>
            <a:r>
              <a:rPr lang="en-US" altLang="en-US" smtClean="0"/>
              <a:t>, </a:t>
            </a:r>
            <a:r>
              <a:rPr lang="en-US" altLang="en-US" smtClean="0">
                <a:hlinkClick r:id="rId11" invalidUrl="http://proxy.library.upenn.edu:2066/pubmed/?term=Clements M[Author]&amp;cauthor=true&amp;cauthor_uid=25930995"/>
              </a:rPr>
              <a:t>Clements M</a:t>
            </a:r>
            <a:r>
              <a:rPr lang="en-US" altLang="en-US" baseline="30000" smtClean="0"/>
              <a:t>2</a:t>
            </a:r>
            <a:r>
              <a:rPr lang="en-US" altLang="en-US" smtClean="0"/>
              <a:t>, </a:t>
            </a:r>
            <a:r>
              <a:rPr lang="en-US" altLang="en-US" smtClean="0">
                <a:hlinkClick r:id="rId12" invalidUrl="http://proxy.library.upenn.edu:2066/pubmed/?term=Moore WV[Author]&amp;cauthor=true&amp;cauthor_uid=25930995"/>
              </a:rPr>
              <a:t>Moore WV</a:t>
            </a:r>
            <a:r>
              <a:rPr lang="en-US" altLang="en-US" baseline="30000" smtClean="0"/>
              <a:t>2</a:t>
            </a:r>
            <a:r>
              <a:rPr lang="en-US" altLang="en-US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2E67548-640E-483B-8459-1296ECD8CC44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1425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9E253C-D851-0543-BC73-989A1832882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4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C37A1-C051-4253-8625-91EEBB583BC2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5C2A3-05E9-457B-B70F-AAE29BE1D7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18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53F0-1A36-420A-B4A5-08FE2FDF64BE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1C56D-9194-4180-9355-4767B0A3CE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893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26907-EEDE-422F-97D6-E88CB06DCBFF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7BFE5-C234-48D5-A694-60CB147BFB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870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8CE41-79F6-426A-89AD-3B5A20671587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E1058-9EDA-4B0D-BBEF-BB4885A7E0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335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7A23A-F893-4D56-8712-DE7150AF7968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F7E1D-026D-4D65-91D3-1D49EE7475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888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CA29-DA98-49EA-B8FC-972E63EF3CDD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281F3-0AF6-4947-9639-948C10A5D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970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87E97-5B6C-4CEF-B5F0-CDD52C05BEC3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8F74E-C3E2-46DA-9C96-B1E96F53ED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2949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35C0-1031-47D8-8DB6-4E5F4C01D2C0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A6331-C802-49AA-9944-3C07994C8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53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89B61-8323-4306-B7FF-B6CAA66E8D59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8D1A8-68A8-45E8-ADB0-A1CC7EDD9C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521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83A9D-8776-4984-BD32-DE67A12DB6BB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2D944-3E30-4696-BF6F-2AF37B588A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492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8633C-DFC0-4CDB-B5A3-B9FFAE2F992F}" type="datetimeFigureOut">
              <a:rPr lang="en-US" altLang="en-US"/>
              <a:pPr>
                <a:defRPr/>
              </a:pPr>
              <a:t>4/23/16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801B4-A1B3-4EC3-95B1-54DEAABEBC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916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BFB14-C8E1-4C12-B484-31DC3D390507}" type="datetimeFigureOut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4/23/16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D0A7D-3F4A-4AC5-B26A-C8630CADBB70}" type="slidenum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81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77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Current Classification of DM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 Shot 2014-12-01 at 9.40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952500"/>
            <a:ext cx="8572500" cy="546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9800" y="6611779"/>
            <a:ext cx="6673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Update on </a:t>
            </a:r>
            <a:r>
              <a:rPr lang="en-US" sz="1000" dirty="0" smtClean="0">
                <a:solidFill>
                  <a:schemeClr val="bg1"/>
                </a:solidFill>
              </a:rPr>
              <a:t>Diabetes Classification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smtClean="0">
                <a:solidFill>
                  <a:schemeClr val="bg1"/>
                </a:solidFill>
              </a:rPr>
              <a:t>Celeste </a:t>
            </a:r>
            <a:r>
              <a:rPr lang="en-US" sz="1000" dirty="0">
                <a:solidFill>
                  <a:schemeClr val="bg1"/>
                </a:solidFill>
              </a:rPr>
              <a:t>C. Thomas, MD, </a:t>
            </a:r>
            <a:r>
              <a:rPr lang="en-US" sz="1000" dirty="0" err="1">
                <a:solidFill>
                  <a:schemeClr val="bg1"/>
                </a:solidFill>
              </a:rPr>
              <a:t>MSa</a:t>
            </a:r>
            <a:r>
              <a:rPr lang="en-US" sz="1000" dirty="0">
                <a:solidFill>
                  <a:schemeClr val="bg1"/>
                </a:solidFill>
              </a:rPr>
              <a:t>,*, Louis H. </a:t>
            </a:r>
            <a:r>
              <a:rPr lang="en-US" sz="1000" dirty="0" err="1">
                <a:solidFill>
                  <a:schemeClr val="bg1"/>
                </a:solidFill>
              </a:rPr>
              <a:t>Philipson</a:t>
            </a:r>
            <a:r>
              <a:rPr lang="en-US" sz="1000" dirty="0">
                <a:solidFill>
                  <a:schemeClr val="bg1"/>
                </a:solidFill>
              </a:rPr>
              <a:t>, MD, </a:t>
            </a:r>
            <a:r>
              <a:rPr lang="en-US" sz="1000" dirty="0" smtClean="0">
                <a:solidFill>
                  <a:schemeClr val="bg1"/>
                </a:solidFill>
              </a:rPr>
              <a:t>PhD,</a:t>
            </a:r>
            <a:r>
              <a:rPr lang="da-DK" sz="1000" dirty="0" smtClean="0">
                <a:solidFill>
                  <a:schemeClr val="bg1"/>
                </a:solidFill>
              </a:rPr>
              <a:t>Med </a:t>
            </a:r>
            <a:r>
              <a:rPr lang="da-DK" sz="1000" dirty="0" err="1">
                <a:solidFill>
                  <a:schemeClr val="bg1"/>
                </a:solidFill>
              </a:rPr>
              <a:t>Clin</a:t>
            </a:r>
            <a:r>
              <a:rPr lang="da-DK" sz="1000" dirty="0">
                <a:solidFill>
                  <a:schemeClr val="bg1"/>
                </a:solidFill>
              </a:rPr>
              <a:t> N Am 99 (2015) 1–16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23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51" y="103345"/>
            <a:ext cx="9144000" cy="1321696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Can Keep Current Terminology</a:t>
            </a:r>
            <a:b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Incorporate the </a:t>
            </a:r>
            <a:r>
              <a:rPr lang="en-US" sz="3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β-Cell </a:t>
            </a:r>
            <a:r>
              <a:rPr lang="en-US" sz="3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Centric </a:t>
            </a:r>
            <a:r>
              <a:rPr lang="en-US" sz="3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Approach with each to determine issues in individual patient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or a New Terminology?</a:t>
            </a:r>
            <a:endParaRPr lang="en-US" sz="32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59291"/>
              </p:ext>
            </p:extLst>
          </p:nvPr>
        </p:nvGraphicFramePr>
        <p:xfrm>
          <a:off x="522501" y="2460962"/>
          <a:ext cx="8308768" cy="3488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805"/>
                <a:gridCol w="926276"/>
                <a:gridCol w="1282535"/>
                <a:gridCol w="938151"/>
                <a:gridCol w="1151906"/>
                <a:gridCol w="1531917"/>
                <a:gridCol w="934178"/>
              </a:tblGrid>
              <a:tr h="67451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MODY,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monogenic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T1D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SPIDDM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Autoimmune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Genes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mono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poly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Inflammation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Resistance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Environment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01391" y="2079755"/>
            <a:ext cx="268382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 </a:t>
            </a:r>
            <a:r>
              <a:rPr lang="en-US" b="1" dirty="0"/>
              <a:t>‘LADA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77641" y="1714016"/>
            <a:ext cx="365362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Older</a:t>
            </a:r>
            <a:r>
              <a:rPr lang="en-US" b="1" dirty="0" smtClean="0"/>
              <a:t>				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066307" y="1622623"/>
          <a:ext cx="6733310" cy="1203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860"/>
                <a:gridCol w="3481450"/>
              </a:tblGrid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66308" y="1735576"/>
            <a:ext cx="3135084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1" dirty="0" smtClean="0"/>
              <a:t>Younger</a:t>
            </a:r>
          </a:p>
          <a:p>
            <a:pPr algn="ctr">
              <a:lnSpc>
                <a:spcPts val="2400"/>
              </a:lnSpc>
            </a:pPr>
            <a:r>
              <a:rPr lang="en-US" dirty="0" smtClean="0"/>
              <a:t>		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0850" y="1723187"/>
            <a:ext cx="8308767" cy="42373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2501" y="6299200"/>
            <a:ext cx="5977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Easier to get buy-in from many different </a:t>
            </a:r>
            <a:r>
              <a:rPr lang="en-US" dirty="0" err="1" smtClean="0">
                <a:solidFill>
                  <a:schemeClr val="bg1"/>
                </a:solidFill>
              </a:rPr>
              <a:t>stakeholers</a:t>
            </a:r>
            <a:r>
              <a:rPr lang="en-US" dirty="0" smtClean="0">
                <a:solidFill>
                  <a:schemeClr val="bg1"/>
                </a:solidFill>
              </a:rPr>
              <a:t>, MDs, </a:t>
            </a:r>
            <a:r>
              <a:rPr lang="en-US" dirty="0" err="1" smtClean="0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047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51" y="0"/>
            <a:ext cx="9144000" cy="1321696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</a:pPr>
            <a:r>
              <a:rPr lang="en-US" sz="28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Or New Terminology Should Reflect the </a:t>
            </a:r>
            <a:r>
              <a:rPr lang="en-US" sz="28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β-Cell </a:t>
            </a:r>
            <a:r>
              <a:rPr lang="en-US" sz="28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Centric </a:t>
            </a:r>
            <a:r>
              <a:rPr lang="en-US" sz="28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Approach</a:t>
            </a:r>
            <a:r>
              <a:rPr lang="en-US" sz="28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; Easier to get insurers to pay for best therapy </a:t>
            </a:r>
            <a:endParaRPr lang="en-US" sz="28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39467"/>
              </p:ext>
            </p:extLst>
          </p:nvPr>
        </p:nvGraphicFramePr>
        <p:xfrm>
          <a:off x="522501" y="2460962"/>
          <a:ext cx="8308768" cy="3488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805"/>
                <a:gridCol w="926276"/>
                <a:gridCol w="1282535"/>
                <a:gridCol w="938151"/>
                <a:gridCol w="1151906"/>
                <a:gridCol w="1531917"/>
                <a:gridCol w="934178"/>
              </a:tblGrid>
              <a:tr h="67451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MODY,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monogenic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T1D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SPIDDM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Autoimmune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Genes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mono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poly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Inflammation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Resistance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Environment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01391" y="2079755"/>
            <a:ext cx="268382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 </a:t>
            </a:r>
            <a:r>
              <a:rPr lang="en-US" b="1" dirty="0"/>
              <a:t>‘LADA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77641" y="1714016"/>
            <a:ext cx="365362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Older</a:t>
            </a:r>
            <a:r>
              <a:rPr lang="en-US" b="1" dirty="0" smtClean="0"/>
              <a:t>				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066307" y="1622623"/>
          <a:ext cx="6733310" cy="1203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860"/>
                <a:gridCol w="3481450"/>
              </a:tblGrid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3751" y="6083012"/>
            <a:ext cx="91202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Implications for Therapy: Use whatever logically sensible/necessary based on cause </a:t>
            </a:r>
            <a:r>
              <a:rPr lang="en-US" sz="2400" dirty="0">
                <a:solidFill>
                  <a:srgbClr val="FFC000"/>
                </a:solidFill>
              </a:rPr>
              <a:t>o</a:t>
            </a:r>
            <a:r>
              <a:rPr lang="en-US" sz="2400" dirty="0" smtClean="0">
                <a:solidFill>
                  <a:srgbClr val="FFC000"/>
                </a:solidFill>
              </a:rPr>
              <a:t>f hyperglycemia in each patient</a:t>
            </a:r>
            <a:endParaRPr lang="en-US" sz="2400" dirty="0">
              <a:solidFill>
                <a:srgbClr val="FFC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540767" y="6692900"/>
            <a:ext cx="2387333" cy="0"/>
          </a:xfrm>
          <a:prstGeom prst="straightConnector1">
            <a:avLst/>
          </a:prstGeom>
          <a:ln w="38100" cmpd="sng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66308" y="1735576"/>
            <a:ext cx="3135084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1" dirty="0" smtClean="0"/>
              <a:t>Younger</a:t>
            </a:r>
          </a:p>
          <a:p>
            <a:pPr algn="ctr">
              <a:lnSpc>
                <a:spcPts val="2400"/>
              </a:lnSpc>
            </a:pPr>
            <a:r>
              <a:rPr lang="en-US" dirty="0" smtClean="0"/>
              <a:t>		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0850" y="1206500"/>
            <a:ext cx="8308767" cy="475407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22502" y="1206500"/>
            <a:ext cx="8277116" cy="52907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90"/>
                </a:solidFill>
              </a:rPr>
              <a:t>Disease = DIABETES; </a:t>
            </a:r>
            <a:r>
              <a:rPr lang="en-US" sz="2600" b="1" dirty="0" smtClean="0">
                <a:solidFill>
                  <a:srgbClr val="000090"/>
                </a:solidFill>
              </a:rPr>
              <a:t>Phenotype= Hyperglycemia </a:t>
            </a:r>
            <a:endParaRPr lang="en-US" sz="2600" b="1" dirty="0">
              <a:solidFill>
                <a:srgbClr val="00009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0850" y="1714016"/>
            <a:ext cx="8308767" cy="14228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92600" y="3136900"/>
            <a:ext cx="4507017" cy="28123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91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77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 Classification of DM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 Shot 2014-12-01 at 9.40.1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" y="685800"/>
            <a:ext cx="8572500" cy="5461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39800" y="6611779"/>
            <a:ext cx="7561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MODIFIED FROM-Update </a:t>
            </a:r>
            <a:r>
              <a:rPr lang="en-US" sz="1000" dirty="0">
                <a:solidFill>
                  <a:schemeClr val="bg1"/>
                </a:solidFill>
              </a:rPr>
              <a:t>on </a:t>
            </a:r>
            <a:r>
              <a:rPr lang="en-US" sz="1000" dirty="0" smtClean="0">
                <a:solidFill>
                  <a:schemeClr val="bg1"/>
                </a:solidFill>
              </a:rPr>
              <a:t>Diabetes Classification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smtClean="0">
                <a:solidFill>
                  <a:schemeClr val="bg1"/>
                </a:solidFill>
              </a:rPr>
              <a:t>Celeste </a:t>
            </a:r>
            <a:r>
              <a:rPr lang="en-US" sz="1000" dirty="0">
                <a:solidFill>
                  <a:schemeClr val="bg1"/>
                </a:solidFill>
              </a:rPr>
              <a:t>C. Thomas, MD, </a:t>
            </a:r>
            <a:r>
              <a:rPr lang="en-US" sz="1000" dirty="0" err="1">
                <a:solidFill>
                  <a:schemeClr val="bg1"/>
                </a:solidFill>
              </a:rPr>
              <a:t>MSa</a:t>
            </a:r>
            <a:r>
              <a:rPr lang="en-US" sz="1000" dirty="0">
                <a:solidFill>
                  <a:schemeClr val="bg1"/>
                </a:solidFill>
              </a:rPr>
              <a:t>,*, Louis H. </a:t>
            </a:r>
            <a:r>
              <a:rPr lang="en-US" sz="1000" dirty="0" err="1">
                <a:solidFill>
                  <a:schemeClr val="bg1"/>
                </a:solidFill>
              </a:rPr>
              <a:t>Philipson</a:t>
            </a:r>
            <a:r>
              <a:rPr lang="en-US" sz="1000" dirty="0">
                <a:solidFill>
                  <a:schemeClr val="bg1"/>
                </a:solidFill>
              </a:rPr>
              <a:t>, MD, </a:t>
            </a:r>
            <a:r>
              <a:rPr lang="en-US" sz="1000" dirty="0" smtClean="0">
                <a:solidFill>
                  <a:schemeClr val="bg1"/>
                </a:solidFill>
              </a:rPr>
              <a:t>PhD,</a:t>
            </a:r>
            <a:r>
              <a:rPr lang="da-DK" sz="1000" dirty="0" smtClean="0">
                <a:solidFill>
                  <a:schemeClr val="bg1"/>
                </a:solidFill>
              </a:rPr>
              <a:t>Med </a:t>
            </a:r>
            <a:r>
              <a:rPr lang="da-DK" sz="1000" dirty="0" err="1">
                <a:solidFill>
                  <a:schemeClr val="bg1"/>
                </a:solidFill>
              </a:rPr>
              <a:t>Clin</a:t>
            </a:r>
            <a:r>
              <a:rPr lang="da-DK" sz="1000" dirty="0">
                <a:solidFill>
                  <a:schemeClr val="bg1"/>
                </a:solidFill>
              </a:rPr>
              <a:t> N Am 99 (2015) 1–16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4911" y="965200"/>
            <a:ext cx="2044149" cy="64633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Diabetes-</a:t>
            </a:r>
            <a:br>
              <a:rPr lang="en-US" b="1" dirty="0"/>
            </a:br>
            <a:r>
              <a:rPr lang="en-US" b="1" dirty="0"/>
              <a:t> B-Cell Insufficiency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0250" y="2379905"/>
            <a:ext cx="2247899" cy="153888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    Polygenic</a:t>
            </a:r>
          </a:p>
          <a:p>
            <a:pPr algn="ctr"/>
            <a:r>
              <a:rPr lang="en-US" sz="1400" b="1" dirty="0" smtClean="0"/>
              <a:t>(GDM)</a:t>
            </a:r>
            <a:endParaRPr lang="en-US" sz="1400" b="1" dirty="0"/>
          </a:p>
          <a:p>
            <a:r>
              <a:rPr lang="en-US" sz="1400" b="1" dirty="0"/>
              <a:t> </a:t>
            </a:r>
            <a:r>
              <a:rPr lang="en-US" sz="1400" b="1" dirty="0" smtClean="0"/>
              <a:t>                 </a:t>
            </a:r>
            <a:r>
              <a:rPr lang="en-US" sz="1400" b="1" dirty="0"/>
              <a:t>Define Gene</a:t>
            </a:r>
            <a:r>
              <a:rPr lang="en-US" sz="1400" b="1" dirty="0" smtClean="0"/>
              <a:t>,</a:t>
            </a:r>
          </a:p>
          <a:p>
            <a:r>
              <a:rPr lang="en-US" sz="1400" b="1" dirty="0" smtClean="0"/>
              <a:t>                  +</a:t>
            </a:r>
            <a:r>
              <a:rPr lang="en-US" sz="1400" b="1" dirty="0"/>
              <a:t>/- Resistance, </a:t>
            </a:r>
            <a:endParaRPr lang="en-US" sz="1400" b="1" dirty="0" smtClean="0"/>
          </a:p>
          <a:p>
            <a:r>
              <a:rPr lang="en-US" sz="1400" b="1" dirty="0" smtClean="0"/>
              <a:t>    	     Environment,</a:t>
            </a:r>
          </a:p>
          <a:p>
            <a:r>
              <a:rPr lang="en-US" sz="1400" b="1" dirty="0"/>
              <a:t>	</a:t>
            </a:r>
            <a:r>
              <a:rPr lang="en-US" sz="1400" b="1" dirty="0" smtClean="0"/>
              <a:t>     </a:t>
            </a:r>
            <a:r>
              <a:rPr lang="en-US" sz="1400" b="1" dirty="0"/>
              <a:t>Inflammation</a:t>
            </a:r>
          </a:p>
          <a:p>
            <a:endParaRPr lang="en-US" sz="1000" dirty="0"/>
          </a:p>
        </p:txBody>
      </p:sp>
      <p:sp>
        <p:nvSpPr>
          <p:cNvPr id="7" name="Rectangle 6"/>
          <p:cNvSpPr/>
          <p:nvPr/>
        </p:nvSpPr>
        <p:spPr>
          <a:xfrm>
            <a:off x="774700" y="2159000"/>
            <a:ext cx="2345862" cy="6083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92600" y="2295170"/>
            <a:ext cx="635000" cy="7655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5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58" y="2328886"/>
            <a:ext cx="8458201" cy="3744685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Genes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1">
              <a:lnSpc>
                <a:spcPts val="1800"/>
              </a:lnSpc>
              <a:buNone/>
            </a:pPr>
            <a:r>
              <a:rPr lang="en-US" sz="1900" dirty="0" smtClean="0">
                <a:solidFill>
                  <a:schemeClr val="bg1"/>
                </a:solidFill>
              </a:rPr>
              <a:t>   </a:t>
            </a:r>
            <a:r>
              <a:rPr lang="en-US" sz="2200" dirty="0" smtClean="0">
                <a:solidFill>
                  <a:schemeClr val="bg1"/>
                </a:solidFill>
              </a:rPr>
              <a:t>•  Family History</a:t>
            </a:r>
          </a:p>
          <a:p>
            <a:pPr lvl="1">
              <a:lnSpc>
                <a:spcPts val="1800"/>
              </a:lnSpc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  •  Genotype- HLA, </a:t>
            </a:r>
            <a:r>
              <a:rPr lang="en-US" sz="2200" i="1" dirty="0" smtClean="0">
                <a:solidFill>
                  <a:schemeClr val="bg1"/>
                </a:solidFill>
              </a:rPr>
              <a:t>TCF7L2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etc</a:t>
            </a:r>
            <a:endParaRPr lang="en-US" sz="2200" dirty="0" smtClean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sz="900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β-Cell</a:t>
            </a:r>
          </a:p>
          <a:p>
            <a:pPr lvl="1">
              <a:lnSpc>
                <a:spcPts val="1800"/>
              </a:lnSpc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  •  FBS, 2hr </a:t>
            </a:r>
            <a:r>
              <a:rPr lang="en-US" sz="2200" dirty="0" err="1" smtClean="0">
                <a:solidFill>
                  <a:schemeClr val="bg1"/>
                </a:solidFill>
              </a:rPr>
              <a:t>ppg</a:t>
            </a:r>
            <a:r>
              <a:rPr lang="en-US" sz="2200" dirty="0" smtClean="0">
                <a:solidFill>
                  <a:schemeClr val="bg1"/>
                </a:solidFill>
              </a:rPr>
              <a:t>, HgA1c, ? C-peptide, ?other- </a:t>
            </a:r>
            <a:r>
              <a:rPr lang="en-US" sz="2200" dirty="0">
                <a:solidFill>
                  <a:srgbClr val="FFFFFF"/>
                </a:solidFill>
              </a:rPr>
              <a:t>β-Cell </a:t>
            </a:r>
            <a:r>
              <a:rPr lang="en-US" sz="2200" dirty="0" smtClean="0">
                <a:solidFill>
                  <a:srgbClr val="FFFFFF"/>
                </a:solidFill>
              </a:rPr>
              <a:t> mass measures</a:t>
            </a:r>
          </a:p>
          <a:p>
            <a:pPr lvl="1">
              <a:buNone/>
            </a:pPr>
            <a:r>
              <a:rPr lang="en-US" sz="900" dirty="0" smtClean="0">
                <a:solidFill>
                  <a:schemeClr val="bg1"/>
                </a:solidFill>
              </a:rPr>
              <a:t>  </a:t>
            </a:r>
          </a:p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Inflammation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3000" dirty="0">
                <a:solidFill>
                  <a:schemeClr val="bg1"/>
                </a:solidFill>
              </a:rPr>
              <a:t>	</a:t>
            </a:r>
            <a:r>
              <a:rPr lang="en-US" sz="3000" dirty="0" smtClean="0">
                <a:solidFill>
                  <a:schemeClr val="bg1"/>
                </a:solidFill>
              </a:rPr>
              <a:t>  </a:t>
            </a:r>
            <a:r>
              <a:rPr lang="en-US" sz="2200" dirty="0" smtClean="0">
                <a:solidFill>
                  <a:schemeClr val="bg1"/>
                </a:solidFill>
              </a:rPr>
              <a:t>•  Antibodies, Inflammatory Markers, T-Cell function, ?other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600" dirty="0" smtClean="0">
                <a:solidFill>
                  <a:schemeClr val="bg1"/>
                </a:solidFill>
              </a:rPr>
              <a:t>  </a:t>
            </a:r>
            <a:endParaRPr lang="en-US" sz="8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buSzPct val="90000"/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Insulin Resistance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3000" dirty="0">
                <a:solidFill>
                  <a:schemeClr val="bg1"/>
                </a:solidFill>
              </a:rPr>
              <a:t>	</a:t>
            </a:r>
            <a:r>
              <a:rPr lang="en-US" sz="1900" dirty="0" smtClean="0">
                <a:solidFill>
                  <a:schemeClr val="bg1"/>
                </a:solidFill>
              </a:rPr>
              <a:t>   </a:t>
            </a:r>
            <a:r>
              <a:rPr lang="en-US" sz="2200" dirty="0" smtClean="0">
                <a:solidFill>
                  <a:schemeClr val="bg1"/>
                </a:solidFill>
              </a:rPr>
              <a:t>•  BMI, Adiponectin, </a:t>
            </a:r>
            <a:r>
              <a:rPr lang="en-US" sz="2200" dirty="0" err="1" smtClean="0">
                <a:solidFill>
                  <a:schemeClr val="bg1"/>
                </a:solidFill>
              </a:rPr>
              <a:t>Adipocytokines</a:t>
            </a:r>
            <a:r>
              <a:rPr lang="en-US" sz="2200" dirty="0" smtClean="0">
                <a:solidFill>
                  <a:schemeClr val="bg1"/>
                </a:solidFill>
              </a:rPr>
              <a:t>, ? Other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399" y="6293514"/>
            <a:ext cx="8808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* Individualized and reliant on cost, insurance coverage, formulary,  government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" y="119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lang="en-US" sz="3200" b="1" i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32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Diagnosis Markers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399" y="1154938"/>
            <a:ext cx="9144000" cy="955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Virtue of Family History ‘DM”,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Physiogomy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hyperglycemia, in prediabetic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diabetic range *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119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800" y="-15924"/>
            <a:ext cx="93218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Going Forward: New Focus of Care: 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Primary Prevention</a:t>
            </a:r>
            <a:r>
              <a:rPr lang="en-US" sz="2800" dirty="0" smtClean="0">
                <a:solidFill>
                  <a:srgbClr val="FFFF00"/>
                </a:solidFill>
              </a:rPr>
              <a:t>: ? For All DM in New Classification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1875" y="1412902"/>
            <a:ext cx="4483100" cy="4762268"/>
          </a:xfrm>
        </p:spPr>
        <p:txBody>
          <a:bodyPr>
            <a:normAutofit fontScale="70000" lnSpcReduction="20000"/>
          </a:bodyPr>
          <a:lstStyle/>
          <a:p>
            <a:pP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Genetic</a:t>
            </a:r>
            <a:r>
              <a:rPr lang="en-US" sz="800" dirty="0">
                <a:solidFill>
                  <a:srgbClr val="FFFF00"/>
                </a:solidFill>
              </a:rPr>
              <a:t>  </a:t>
            </a:r>
            <a:r>
              <a:rPr lang="en-US" dirty="0">
                <a:solidFill>
                  <a:srgbClr val="FFFF00"/>
                </a:solidFill>
              </a:rPr>
              <a:t>/</a:t>
            </a:r>
            <a:r>
              <a:rPr lang="en-US" sz="800" dirty="0">
                <a:solidFill>
                  <a:srgbClr val="FFFF00"/>
                </a:solidFill>
              </a:rPr>
              <a:t>  </a:t>
            </a:r>
            <a:r>
              <a:rPr lang="en-US" dirty="0">
                <a:solidFill>
                  <a:srgbClr val="FFFF00"/>
                </a:solidFill>
              </a:rPr>
              <a:t>antibody  </a:t>
            </a:r>
            <a:r>
              <a:rPr lang="en-US" u="sng" dirty="0">
                <a:solidFill>
                  <a:srgbClr val="FFFF00"/>
                </a:solidFill>
              </a:rPr>
              <a:t>screening  1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effort to identify eligible </a:t>
            </a:r>
            <a:r>
              <a:rPr lang="en-US" dirty="0" smtClean="0">
                <a:solidFill>
                  <a:schemeClr val="bg1"/>
                </a:solidFill>
              </a:rPr>
              <a:t>subjects</a:t>
            </a:r>
          </a:p>
          <a:p>
            <a:pPr>
              <a:buSzPct val="90000"/>
              <a:buFont typeface="Wingdings" pitchFamily="2" charset="2"/>
              <a:buChar char="Ø"/>
            </a:pPr>
            <a:endParaRPr lang="en-US" sz="1100" dirty="0">
              <a:solidFill>
                <a:schemeClr val="bg1"/>
              </a:solidFill>
            </a:endParaRPr>
          </a:p>
          <a:p>
            <a:pPr>
              <a:lnSpc>
                <a:spcPts val="22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100" dirty="0">
                <a:solidFill>
                  <a:schemeClr val="bg1"/>
                </a:solidFill>
              </a:rPr>
              <a:t>Pot</a:t>
            </a:r>
            <a:r>
              <a:rPr lang="en-US" dirty="0">
                <a:solidFill>
                  <a:schemeClr val="bg1"/>
                </a:solidFill>
              </a:rPr>
              <a:t>ential </a:t>
            </a:r>
            <a:r>
              <a:rPr lang="en-US" u="sng" dirty="0">
                <a:solidFill>
                  <a:srgbClr val="FFFF00"/>
                </a:solidFill>
              </a:rPr>
              <a:t>Immune </a:t>
            </a:r>
            <a:r>
              <a:rPr lang="en-US" u="sng" dirty="0" smtClean="0">
                <a:solidFill>
                  <a:srgbClr val="FFFF00"/>
                </a:solidFill>
              </a:rPr>
              <a:t>Modulators  2</a:t>
            </a:r>
          </a:p>
          <a:p>
            <a:pPr>
              <a:lnSpc>
                <a:spcPts val="2200"/>
              </a:lnSpc>
              <a:buClr>
                <a:schemeClr val="bg1"/>
              </a:buClr>
              <a:buSzPct val="90000"/>
              <a:buNone/>
            </a:pPr>
            <a:endParaRPr lang="en-US" sz="1100" dirty="0">
              <a:solidFill>
                <a:schemeClr val="bg1"/>
              </a:solidFill>
            </a:endParaRPr>
          </a:p>
          <a:p>
            <a:pPr>
              <a:buSzPct val="90000"/>
              <a:buFont typeface="Wingdings" pitchFamily="2" charset="2"/>
              <a:buChar char="Ø"/>
            </a:pPr>
            <a:r>
              <a:rPr lang="en-US" u="sng" dirty="0">
                <a:solidFill>
                  <a:srgbClr val="FFFF00"/>
                </a:solidFill>
              </a:rPr>
              <a:t>Environmental Modulation  3</a:t>
            </a:r>
          </a:p>
          <a:p>
            <a:pPr lvl="1">
              <a:lnSpc>
                <a:spcPts val="1800"/>
              </a:lnSpc>
            </a:pPr>
            <a:r>
              <a:rPr lang="en-US" dirty="0">
                <a:solidFill>
                  <a:schemeClr val="bg1"/>
                </a:solidFill>
              </a:rPr>
              <a:t>Especially as we learn more- vaccination, endocrine disruptors, diet, </a:t>
            </a:r>
            <a:r>
              <a:rPr lang="en-US" dirty="0" smtClean="0">
                <a:solidFill>
                  <a:schemeClr val="bg1"/>
                </a:solidFill>
              </a:rPr>
              <a:t>exercise</a:t>
            </a:r>
          </a:p>
          <a:p>
            <a:pPr lvl="1">
              <a:lnSpc>
                <a:spcPts val="1800"/>
              </a:lnSpc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Intervention </a:t>
            </a:r>
            <a:r>
              <a:rPr lang="en-US" dirty="0" smtClean="0">
                <a:solidFill>
                  <a:srgbClr val="FFFF00"/>
                </a:solidFill>
              </a:rPr>
              <a:t>needs to be extremely </a:t>
            </a:r>
            <a:r>
              <a:rPr lang="en-US" u="sng" dirty="0" smtClean="0">
                <a:solidFill>
                  <a:srgbClr val="FFFF00"/>
                </a:solidFill>
              </a:rPr>
              <a:t>safe</a:t>
            </a:r>
          </a:p>
          <a:p>
            <a:pPr>
              <a:lnSpc>
                <a:spcPts val="2200"/>
              </a:lnSpc>
              <a:buClr>
                <a:schemeClr val="bg1"/>
              </a:buClr>
              <a:buSzPct val="90000"/>
              <a:buNone/>
            </a:pPr>
            <a:endParaRPr lang="en-US" sz="1300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  <a:buSzPct val="90000"/>
              <a:buFont typeface="Wingdings" pitchFamily="2" charset="2"/>
              <a:buChar char="Ø"/>
            </a:pPr>
            <a:r>
              <a:rPr lang="en-US" u="sng" dirty="0" smtClean="0">
                <a:solidFill>
                  <a:srgbClr val="FFFF00"/>
                </a:solidFill>
              </a:rPr>
              <a:t>Defining risk factors</a:t>
            </a:r>
            <a:r>
              <a:rPr lang="en-US" u="sng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will facilitate primary prevention studies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63499"/>
            <a:ext cx="412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Atkinson, </a:t>
            </a:r>
            <a:r>
              <a:rPr lang="en-US" sz="1200" dirty="0" err="1" smtClean="0">
                <a:solidFill>
                  <a:schemeClr val="bg1"/>
                </a:solidFill>
              </a:rPr>
              <a:t>Eisenbarth,THE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LANCET • </a:t>
            </a:r>
            <a:r>
              <a:rPr lang="en-US" sz="1200" dirty="0" err="1">
                <a:solidFill>
                  <a:schemeClr val="bg1"/>
                </a:solidFill>
              </a:rPr>
              <a:t>Vol</a:t>
            </a:r>
            <a:r>
              <a:rPr lang="en-US" sz="1200" dirty="0">
                <a:solidFill>
                  <a:schemeClr val="bg1"/>
                </a:solidFill>
              </a:rPr>
              <a:t> 358 • July 21, 2001 225</a:t>
            </a:r>
          </a:p>
        </p:txBody>
      </p:sp>
      <p:pic>
        <p:nvPicPr>
          <p:cNvPr id="7" name="Picture 6" descr="Screen Shot 2014-02-26 at 8.18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1850" y="1127076"/>
            <a:ext cx="4609134" cy="5654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410323" y="3815834"/>
            <a:ext cx="266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APPLY MODEL TO ALL DM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9500" y="3847584"/>
            <a:ext cx="1520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"/>
            </a:pPr>
            <a:r>
              <a:rPr lang="en-US" sz="2400" b="1" dirty="0" smtClean="0"/>
              <a:t>         3</a:t>
            </a:r>
          </a:p>
          <a:p>
            <a:pPr marL="342900" indent="-342900">
              <a:buAutoNum type="arabicPlain" startAt="2"/>
            </a:pPr>
            <a:endParaRPr lang="en-US" sz="2400" b="1" dirty="0"/>
          </a:p>
          <a:p>
            <a:r>
              <a:rPr lang="en-US" sz="2400" b="1" dirty="0" smtClean="0"/>
              <a:t>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2812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" y="0"/>
            <a:ext cx="9144000" cy="1155699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An ‘Evidence-Based Practice, Patient </a:t>
            </a:r>
            <a:r>
              <a:rPr lang="en-US" sz="2800" b="1" dirty="0" err="1" smtClean="0">
                <a:solidFill>
                  <a:srgbClr val="FFFF00"/>
                </a:solidFill>
              </a:rPr>
              <a:t>Centeric</a:t>
            </a:r>
            <a:r>
              <a:rPr lang="en-US" sz="2800" b="1" dirty="0" smtClean="0">
                <a:solidFill>
                  <a:srgbClr val="FFFF00"/>
                </a:solidFill>
              </a:rPr>
              <a:t>’ Approach</a:t>
            </a:r>
            <a:r>
              <a:rPr lang="en-US" sz="2800" b="1" smtClean="0">
                <a:solidFill>
                  <a:srgbClr val="FFFF00"/>
                </a:solidFill>
              </a:rPr>
              <a:t/>
            </a:r>
            <a:br>
              <a:rPr lang="en-US" sz="2800" b="1" smtClean="0">
                <a:solidFill>
                  <a:srgbClr val="FFFF00"/>
                </a:solidFill>
              </a:rPr>
            </a:b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355001"/>
            <a:ext cx="9144000" cy="2581343"/>
          </a:xfrm>
        </p:spPr>
        <p:txBody>
          <a:bodyPr>
            <a:normAutofit/>
          </a:bodyPr>
          <a:lstStyle/>
          <a:p>
            <a:endParaRPr lang="en-US" sz="6400" dirty="0" smtClean="0">
              <a:solidFill>
                <a:srgbClr val="FFFFFF"/>
              </a:solidFill>
            </a:endParaRP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1929766" y="1282112"/>
            <a:ext cx="6731000" cy="483806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260066"/>
                </a:solidFill>
              </a:rPr>
              <a:t>Evidence-Based AND Patient Centric:</a:t>
            </a:r>
          </a:p>
          <a:p>
            <a:pPr algn="ctr"/>
            <a:r>
              <a:rPr lang="en-US" sz="3600" b="1" dirty="0" smtClean="0">
                <a:solidFill>
                  <a:srgbClr val="260066"/>
                </a:solidFill>
              </a:rPr>
              <a:t>EVIDENCE-BASED PRACTICE</a:t>
            </a:r>
          </a:p>
          <a:p>
            <a:pPr algn="ctr"/>
            <a:r>
              <a:rPr lang="en-US" sz="2400" b="1" dirty="0" smtClean="0">
                <a:solidFill>
                  <a:srgbClr val="260066"/>
                </a:solidFill>
              </a:rPr>
              <a:t>Mechanism of Disease +</a:t>
            </a:r>
          </a:p>
          <a:p>
            <a:pPr algn="ctr"/>
            <a:r>
              <a:rPr lang="en-US" sz="2400" b="1" dirty="0" smtClean="0">
                <a:solidFill>
                  <a:srgbClr val="260066"/>
                </a:solidFill>
              </a:rPr>
              <a:t> Mechanism of Drug  +</a:t>
            </a:r>
          </a:p>
          <a:p>
            <a:pPr algn="ctr"/>
            <a:r>
              <a:rPr lang="en-US" sz="2400" b="1" dirty="0" smtClean="0">
                <a:solidFill>
                  <a:srgbClr val="260066"/>
                </a:solidFill>
              </a:rPr>
              <a:t>Patient Factors =  </a:t>
            </a:r>
          </a:p>
          <a:p>
            <a:pPr algn="ctr"/>
            <a:r>
              <a:rPr lang="en-US" sz="2400" b="1" dirty="0" smtClean="0">
                <a:solidFill>
                  <a:srgbClr val="260066"/>
                </a:solidFill>
              </a:rPr>
              <a:t>Right Drug</a:t>
            </a:r>
            <a:endParaRPr lang="en-US" sz="2800" b="1" dirty="0" smtClean="0">
              <a:solidFill>
                <a:srgbClr val="260066"/>
              </a:solidFill>
            </a:endParaRPr>
          </a:p>
          <a:p>
            <a:pPr algn="ctr"/>
            <a:r>
              <a:rPr lang="en-US" sz="2000" b="1" dirty="0">
                <a:solidFill>
                  <a:srgbClr val="260066"/>
                </a:solidFill>
              </a:rPr>
              <a:t>Clinical Expertise, Expert Opinions</a:t>
            </a:r>
          </a:p>
          <a:p>
            <a:pPr algn="ctr"/>
            <a:r>
              <a:rPr lang="en-US" sz="2000" b="1" dirty="0">
                <a:solidFill>
                  <a:srgbClr val="260066"/>
                </a:solidFill>
              </a:rPr>
              <a:t>Patient-Based experience</a:t>
            </a:r>
          </a:p>
          <a:p>
            <a:pPr algn="ctr"/>
            <a:endParaRPr lang="en-US" sz="2800" b="1" dirty="0">
              <a:solidFill>
                <a:srgbClr val="260066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260066"/>
                </a:solidFill>
              </a:rPr>
              <a:t>Evidence-Based Medicine</a:t>
            </a:r>
          </a:p>
          <a:p>
            <a:pPr algn="ctr"/>
            <a:r>
              <a:rPr lang="en-US" b="1" dirty="0" smtClean="0">
                <a:solidFill>
                  <a:srgbClr val="260066"/>
                </a:solidFill>
              </a:rPr>
              <a:t>Randomized, prospective trials –( if exists and if patient fits )</a:t>
            </a:r>
          </a:p>
          <a:p>
            <a:pPr algn="ctr"/>
            <a:endParaRPr lang="en-US" dirty="0">
              <a:solidFill>
                <a:srgbClr val="260066"/>
              </a:solidFill>
            </a:endParaRPr>
          </a:p>
          <a:p>
            <a:pPr algn="ctr"/>
            <a:endParaRPr lang="en-US" dirty="0">
              <a:solidFill>
                <a:srgbClr val="26006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500" y="6413836"/>
            <a:ext cx="8953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chemeClr val="bg1"/>
                </a:solidFill>
              </a:rPr>
              <a:t>Duggal</a:t>
            </a:r>
            <a:r>
              <a:rPr lang="en-US" sz="800" dirty="0">
                <a:solidFill>
                  <a:schemeClr val="bg1"/>
                </a:solidFill>
              </a:rPr>
              <a:t>, Evidence-Based Medicine in Practice,,  </a:t>
            </a:r>
            <a:r>
              <a:rPr lang="en-US" sz="800" dirty="0" err="1">
                <a:solidFill>
                  <a:schemeClr val="bg1"/>
                </a:solidFill>
              </a:rPr>
              <a:t>Int</a:t>
            </a:r>
            <a:r>
              <a:rPr lang="ja-JP" altLang="en-US" sz="800" dirty="0">
                <a:solidFill>
                  <a:schemeClr val="bg1"/>
                </a:solidFill>
              </a:rPr>
              <a:t>’</a:t>
            </a:r>
            <a:r>
              <a:rPr lang="en-US" altLang="ja-JP" sz="800" dirty="0">
                <a:solidFill>
                  <a:schemeClr val="bg1"/>
                </a:solidFill>
              </a:rPr>
              <a:t>l j. Clinical Practice,65:639-</a:t>
            </a:r>
            <a:r>
              <a:rPr lang="en-US" altLang="ja-JP" sz="800" dirty="0" smtClean="0">
                <a:solidFill>
                  <a:schemeClr val="bg1"/>
                </a:solidFill>
              </a:rPr>
              <a:t>644,2011,</a:t>
            </a:r>
            <a:r>
              <a:rPr lang="en-US" sz="800" dirty="0" smtClean="0">
                <a:solidFill>
                  <a:schemeClr val="bg1"/>
                </a:solidFill>
              </a:rPr>
              <a:t>Allan </a:t>
            </a:r>
            <a:r>
              <a:rPr lang="en-US" sz="800" dirty="0">
                <a:solidFill>
                  <a:schemeClr val="bg1"/>
                </a:solidFill>
              </a:rPr>
              <a:t>D. </a:t>
            </a:r>
            <a:r>
              <a:rPr lang="en-US" sz="800" dirty="0" err="1">
                <a:solidFill>
                  <a:schemeClr val="bg1"/>
                </a:solidFill>
              </a:rPr>
              <a:t>Sniderman</a:t>
            </a:r>
            <a:r>
              <a:rPr lang="en-US" sz="800" dirty="0">
                <a:solidFill>
                  <a:schemeClr val="bg1"/>
                </a:solidFill>
              </a:rPr>
              <a:t>, MD; Kevin J. </a:t>
            </a:r>
            <a:r>
              <a:rPr lang="en-US" sz="800" dirty="0" err="1">
                <a:solidFill>
                  <a:schemeClr val="bg1"/>
                </a:solidFill>
              </a:rPr>
              <a:t>LaChapelle</a:t>
            </a:r>
            <a:r>
              <a:rPr lang="en-US" sz="800" dirty="0">
                <a:solidFill>
                  <a:schemeClr val="bg1"/>
                </a:solidFill>
              </a:rPr>
              <a:t>, MD; </a:t>
            </a:r>
            <a:r>
              <a:rPr lang="en-US" sz="800" dirty="0" err="1">
                <a:solidFill>
                  <a:schemeClr val="bg1"/>
                </a:solidFill>
              </a:rPr>
              <a:t>Nikodem</a:t>
            </a:r>
            <a:r>
              <a:rPr lang="en-US" sz="800" dirty="0">
                <a:solidFill>
                  <a:schemeClr val="bg1"/>
                </a:solidFill>
              </a:rPr>
              <a:t> A. </a:t>
            </a:r>
            <a:r>
              <a:rPr lang="en-US" sz="800" dirty="0" err="1">
                <a:solidFill>
                  <a:schemeClr val="bg1"/>
                </a:solidFill>
              </a:rPr>
              <a:t>Rachon</a:t>
            </a:r>
            <a:r>
              <a:rPr lang="en-US" sz="800" dirty="0">
                <a:solidFill>
                  <a:schemeClr val="bg1"/>
                </a:solidFill>
              </a:rPr>
              <a:t>, MA;</a:t>
            </a:r>
          </a:p>
          <a:p>
            <a:r>
              <a:rPr lang="en-US" sz="800" dirty="0">
                <a:solidFill>
                  <a:schemeClr val="bg1"/>
                </a:solidFill>
              </a:rPr>
              <a:t>and Curt D. </a:t>
            </a:r>
            <a:r>
              <a:rPr lang="en-US" sz="800" dirty="0" err="1">
                <a:solidFill>
                  <a:schemeClr val="bg1"/>
                </a:solidFill>
              </a:rPr>
              <a:t>Furberg</a:t>
            </a:r>
            <a:r>
              <a:rPr lang="en-US" sz="800" dirty="0">
                <a:solidFill>
                  <a:schemeClr val="bg1"/>
                </a:solidFill>
              </a:rPr>
              <a:t>, MD, </a:t>
            </a:r>
            <a:r>
              <a:rPr lang="en-US" sz="800" dirty="0" err="1">
                <a:solidFill>
                  <a:schemeClr val="bg1"/>
                </a:solidFill>
              </a:rPr>
              <a:t>PhDMayo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Clin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Proc</a:t>
            </a:r>
            <a:r>
              <a:rPr lang="en-US" sz="800" dirty="0">
                <a:solidFill>
                  <a:schemeClr val="bg1"/>
                </a:solidFill>
              </a:rPr>
              <a:t> The Necessity for Clinical Reasoning in the </a:t>
            </a:r>
            <a:r>
              <a:rPr lang="en-US" sz="800" dirty="0" smtClean="0">
                <a:solidFill>
                  <a:schemeClr val="bg1"/>
                </a:solidFill>
              </a:rPr>
              <a:t>Era </a:t>
            </a:r>
            <a:r>
              <a:rPr lang="en-US" sz="800" dirty="0">
                <a:solidFill>
                  <a:schemeClr val="bg1"/>
                </a:solidFill>
              </a:rPr>
              <a:t>of  Evidence-Based Medicine October 2013;88(10):1108-1114</a:t>
            </a:r>
          </a:p>
          <a:p>
            <a:r>
              <a:rPr lang="en-US" sz="800" dirty="0">
                <a:solidFill>
                  <a:schemeClr val="bg1"/>
                </a:solidFill>
              </a:rPr>
              <a:t> Trisha </a:t>
            </a:r>
            <a:r>
              <a:rPr lang="en-US" sz="800" dirty="0" err="1">
                <a:solidFill>
                  <a:schemeClr val="bg1"/>
                </a:solidFill>
              </a:rPr>
              <a:t>Greenhalgh</a:t>
            </a:r>
            <a:r>
              <a:rPr lang="en-US" sz="800" dirty="0">
                <a:solidFill>
                  <a:schemeClr val="bg1"/>
                </a:solidFill>
              </a:rPr>
              <a:t> et al, Evidence based medicine: a movement in crisis? </a:t>
            </a:r>
            <a:r>
              <a:rPr lang="en-US" sz="800" i="1" dirty="0">
                <a:solidFill>
                  <a:schemeClr val="bg1"/>
                </a:solidFill>
              </a:rPr>
              <a:t>BMJ</a:t>
            </a:r>
            <a:r>
              <a:rPr lang="en-US" sz="800" dirty="0">
                <a:solidFill>
                  <a:schemeClr val="bg1"/>
                </a:solidFill>
              </a:rPr>
              <a:t> 2014; 348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17" y="1517653"/>
            <a:ext cx="17462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As a Clinician</a:t>
            </a:r>
          </a:p>
          <a:p>
            <a:endParaRPr lang="en-US" sz="3200" dirty="0">
              <a:solidFill>
                <a:srgbClr val="FFFFFF"/>
              </a:solidFill>
            </a:endParaRPr>
          </a:p>
          <a:p>
            <a:r>
              <a:rPr lang="en-US" sz="3200" dirty="0" smtClean="0">
                <a:solidFill>
                  <a:srgbClr val="FFFF00"/>
                </a:solidFill>
              </a:rPr>
              <a:t>Think Inside a 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Larger Box </a:t>
            </a:r>
            <a:r>
              <a:rPr lang="en-US" sz="32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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33240" y="3355001"/>
            <a:ext cx="1924050" cy="43815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70100" y="4645672"/>
            <a:ext cx="6489700" cy="1141772"/>
          </a:xfrm>
          <a:prstGeom prst="rect">
            <a:avLst/>
          </a:prstGeom>
          <a:noFill/>
          <a:ln w="349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70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Choice of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9800"/>
            <a:ext cx="9144000" cy="3035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700">
                <a:solidFill>
                  <a:srgbClr val="FFFFFF"/>
                </a:solidFill>
                <a:ea typeface="ＭＳ Ｐゴシック" charset="-128"/>
              </a:rPr>
              <a:t>Based 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700">
                <a:solidFill>
                  <a:srgbClr val="FFFF00"/>
                </a:solidFill>
                <a:ea typeface="ＭＳ Ｐゴシック" charset="-128"/>
              </a:rPr>
              <a:t>Causes</a:t>
            </a:r>
            <a:r>
              <a:rPr lang="en-US" altLang="en-US" sz="2700">
                <a:solidFill>
                  <a:srgbClr val="FFFFFF"/>
                </a:solidFill>
                <a:ea typeface="ＭＳ Ｐゴシック" charset="-128"/>
              </a:rPr>
              <a:t> of </a:t>
            </a:r>
            <a:r>
              <a:rPr lang="en-US" altLang="en-US" sz="2700" b="1">
                <a:solidFill>
                  <a:srgbClr val="FFFF00"/>
                </a:solidFill>
                <a:ea typeface="ＭＳ Ｐゴシック" charset="-128"/>
              </a:rPr>
              <a:t>β-Cell </a:t>
            </a:r>
            <a:r>
              <a:rPr lang="en-US" altLang="en-US" sz="2700" b="1">
                <a:solidFill>
                  <a:srgbClr val="FFFFFF"/>
                </a:solidFill>
                <a:ea typeface="ＭＳ Ｐゴシック" charset="-128"/>
              </a:rPr>
              <a:t>d</a:t>
            </a:r>
            <a:r>
              <a:rPr lang="en-US" altLang="en-US" sz="2700">
                <a:solidFill>
                  <a:srgbClr val="FFFFFF"/>
                </a:solidFill>
                <a:ea typeface="ＭＳ Ｐゴシック" charset="-128"/>
              </a:rPr>
              <a:t>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70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2700">
                <a:solidFill>
                  <a:srgbClr val="FFFF00"/>
                </a:solidFill>
                <a:ea typeface="ＭＳ Ｐゴシック" charset="-128"/>
              </a:rPr>
              <a:t>Abnormalities</a:t>
            </a:r>
            <a:r>
              <a:rPr lang="en-US" altLang="en-US" sz="2700">
                <a:solidFill>
                  <a:srgbClr val="FFFFFF"/>
                </a:solidFill>
                <a:ea typeface="ＭＳ Ｐゴシック" charset="-128"/>
              </a:rPr>
              <a:t> resulting from </a:t>
            </a:r>
            <a:r>
              <a:rPr lang="en-US" altLang="en-US" sz="2700" b="1">
                <a:solidFill>
                  <a:srgbClr val="FFFF00"/>
                </a:solidFill>
                <a:ea typeface="ＭＳ Ｐゴシック" charset="-128"/>
              </a:rPr>
              <a:t>β-Cell dysfunction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700" b="1">
                <a:solidFill>
                  <a:srgbClr val="FFFF00"/>
                </a:solidFill>
                <a:ea typeface="ＭＳ Ｐゴシック" charset="-128"/>
              </a:rPr>
              <a:t>No Logic for Agents that Decrease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700" b="1">
                <a:solidFill>
                  <a:srgbClr val="FFFF00"/>
                </a:solidFill>
                <a:ea typeface="ＭＳ Ｐゴシック" charset="-128"/>
              </a:rPr>
              <a:t>		β-Cell dysfunction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000" b="1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000" b="1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000" b="1">
                <a:solidFill>
                  <a:srgbClr val="FFFF00"/>
                </a:solidFill>
                <a:ea typeface="ＭＳ Ｐゴシック" charset="-128"/>
              </a:rPr>
              <a:t> </a:t>
            </a:r>
          </a:p>
        </p:txBody>
      </p:sp>
      <p:sp>
        <p:nvSpPr>
          <p:cNvPr id="86019" name="TextBox 3"/>
          <p:cNvSpPr txBox="1">
            <a:spLocks noChangeArrowheads="1"/>
          </p:cNvSpPr>
          <p:nvPr/>
        </p:nvSpPr>
        <p:spPr bwMode="auto">
          <a:xfrm>
            <a:off x="0" y="3124200"/>
            <a:ext cx="9240838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MYTH: “Most Patients with ‘T2DM’ will eventually progress to insulin</a:t>
            </a:r>
          </a:p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 because of inexorable </a:t>
            </a:r>
            <a:r>
              <a:rPr lang="en-US" altLang="en-US" b="1">
                <a:solidFill>
                  <a:srgbClr val="FFFF00"/>
                </a:solidFill>
              </a:rPr>
              <a:t>β-Cell  loss”</a:t>
            </a:r>
          </a:p>
          <a:p>
            <a:pPr eaLnBrk="1" hangingPunct="1"/>
            <a:r>
              <a:rPr lang="en-US" altLang="en-US" sz="1800" b="1">
                <a:solidFill>
                  <a:srgbClr val="FFFFFF"/>
                </a:solidFill>
              </a:rPr>
              <a:t>	- </a:t>
            </a:r>
            <a:r>
              <a:rPr lang="en-US" altLang="en-US" sz="1800">
                <a:solidFill>
                  <a:srgbClr val="FFFFFF"/>
                </a:solidFill>
              </a:rPr>
              <a:t>But data obtained on SU=apoptosis</a:t>
            </a:r>
          </a:p>
          <a:p>
            <a:pPr eaLnBrk="1" hangingPunct="1"/>
            <a:r>
              <a:rPr lang="en-US" altLang="en-US" sz="1800">
                <a:solidFill>
                  <a:srgbClr val="FFFFFF"/>
                </a:solidFill>
              </a:rPr>
              <a:t>	    Hyperinsulinism with weight gain</a:t>
            </a:r>
          </a:p>
          <a:p>
            <a:pPr eaLnBrk="1" hangingPunct="1"/>
            <a:r>
              <a:rPr lang="en-US" altLang="en-US" sz="1800" b="1">
                <a:solidFill>
                  <a:srgbClr val="FFFF00"/>
                </a:solidFill>
              </a:rPr>
              <a:t>	</a:t>
            </a:r>
            <a:r>
              <a:rPr lang="en-US" altLang="en-US" sz="1800" b="1">
                <a:solidFill>
                  <a:srgbClr val="FFFFFF"/>
                </a:solidFill>
              </a:rPr>
              <a:t>- T</a:t>
            </a:r>
            <a:r>
              <a:rPr lang="en-US" altLang="en-US" sz="1800">
                <a:solidFill>
                  <a:srgbClr val="FFFFFF"/>
                </a:solidFill>
              </a:rPr>
              <a:t>hink of bariatric patients –no insulin after 25  years DM/ 20 years   	</a:t>
            </a:r>
          </a:p>
          <a:p>
            <a:pPr eaLnBrk="1" hangingPunct="1"/>
            <a:r>
              <a:rPr lang="en-US" altLang="en-US" sz="1800">
                <a:solidFill>
                  <a:srgbClr val="FFFFFF"/>
                </a:solidFill>
              </a:rPr>
              <a:t>		    insulin</a:t>
            </a:r>
          </a:p>
          <a:p>
            <a:pPr eaLnBrk="1" hangingPunct="1"/>
            <a:r>
              <a:rPr lang="en-US" altLang="en-US" sz="1800">
                <a:solidFill>
                  <a:srgbClr val="FFFFFF"/>
                </a:solidFill>
              </a:rPr>
              <a:t>       - Most patients dying with DM have &gt; 20% </a:t>
            </a:r>
            <a:r>
              <a:rPr lang="en-US" altLang="en-US" sz="1800" b="1">
                <a:solidFill>
                  <a:srgbClr val="FFFF00"/>
                </a:solidFill>
              </a:rPr>
              <a:t>β-Cell </a:t>
            </a:r>
            <a:r>
              <a:rPr lang="en-US" altLang="en-US" sz="1800">
                <a:solidFill>
                  <a:srgbClr val="FFFFFF"/>
                </a:solidFill>
              </a:rPr>
              <a:t>mass- Butler</a:t>
            </a:r>
          </a:p>
          <a:p>
            <a:pPr eaLnBrk="1" hangingPunct="1"/>
            <a:r>
              <a:rPr lang="en-US" altLang="en-US" sz="1800">
                <a:solidFill>
                  <a:srgbClr val="FFFFFF"/>
                </a:solidFill>
              </a:rPr>
              <a:t>       - Need to remove &gt;80% pancreas in sub-total pancreatectomies to 	</a:t>
            </a:r>
          </a:p>
          <a:p>
            <a:pPr eaLnBrk="1" hangingPunct="1"/>
            <a:r>
              <a:rPr lang="en-US" altLang="en-US" sz="1800">
                <a:solidFill>
                  <a:srgbClr val="FFFFFF"/>
                </a:solidFill>
              </a:rPr>
              <a:t>		      leave  patient with DM post-op</a:t>
            </a:r>
          </a:p>
          <a:p>
            <a:pPr eaLnBrk="1" hangingPunct="1"/>
            <a:endParaRPr lang="en-US" altLang="en-US" sz="1800">
              <a:solidFill>
                <a:srgbClr val="FFFFFF"/>
              </a:solidFill>
            </a:endParaRPr>
          </a:p>
          <a:p>
            <a:pPr eaLnBrk="1" hangingPunct="1"/>
            <a:r>
              <a:rPr lang="en-US" altLang="en-US" sz="2800">
                <a:solidFill>
                  <a:srgbClr val="FFFF00"/>
                </a:solidFill>
              </a:rPr>
              <a:t>Triple therapy Durable Effect in  Improving Beta-Cell Function-</a:t>
            </a:r>
          </a:p>
          <a:p>
            <a:pPr eaLnBrk="1" hangingPunct="1"/>
            <a:r>
              <a:rPr lang="en-US" altLang="en-US" sz="1800">
                <a:solidFill>
                  <a:srgbClr val="FFFF00"/>
                </a:solidFill>
              </a:rPr>
              <a:t> </a:t>
            </a:r>
            <a:r>
              <a:rPr lang="en-US" altLang="en-US" sz="1400">
                <a:solidFill>
                  <a:srgbClr val="FFFF00"/>
                </a:solidFill>
              </a:rPr>
              <a:t>DeFronzo(Diabetes, Obesity, Metab 2015</a:t>
            </a:r>
            <a:r>
              <a:rPr lang="en-US" altLang="en-US" sz="1400">
                <a:solidFill>
                  <a:srgbClr val="FFFFFF"/>
                </a:solidFill>
              </a:rPr>
              <a:t>); Wysham (Diabetes Care,</a:t>
            </a:r>
            <a:r>
              <a:rPr lang="en-US" altLang="en-US" sz="1400">
                <a:solidFill>
                  <a:schemeClr val="bg1"/>
                </a:solidFill>
              </a:rPr>
              <a:t>2014 Aug;37(8):2159-67 )</a:t>
            </a:r>
          </a:p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26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19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9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14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92"/>
          <p:cNvSpPr txBox="1"/>
          <p:nvPr/>
        </p:nvSpPr>
        <p:spPr>
          <a:xfrm>
            <a:off x="-37933" y="34339"/>
            <a:ext cx="9197975" cy="70788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B.  β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-Cell-Centric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</a:rPr>
              <a:t>Construct: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Egregious Eleven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Targeted Treatments for Mediating Pathways of Hyperglycemia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TextBox 4"/>
          <p:cNvSpPr txBox="1">
            <a:spLocks noChangeArrowheads="1"/>
          </p:cNvSpPr>
          <p:nvPr/>
        </p:nvSpPr>
        <p:spPr bwMode="auto">
          <a:xfrm>
            <a:off x="3157538" y="893763"/>
            <a:ext cx="27098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1. Pancreatic β-cells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mass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024188" y="4995863"/>
            <a:ext cx="3141662" cy="49244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cap="all" dirty="0">
                <a:solidFill>
                  <a:srgbClr val="FF0000"/>
                </a:solidFill>
              </a:rPr>
              <a:t>Hyperglycemia</a:t>
            </a:r>
          </a:p>
        </p:txBody>
      </p:sp>
      <p:pic>
        <p:nvPicPr>
          <p:cNvPr id="100" name="Picture 45" descr="body_parts_kidne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3175" y="5848350"/>
            <a:ext cx="15557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extBox 50"/>
          <p:cNvSpPr txBox="1">
            <a:spLocks noChangeArrowheads="1"/>
          </p:cNvSpPr>
          <p:nvPr/>
        </p:nvSpPr>
        <p:spPr bwMode="auto">
          <a:xfrm>
            <a:off x="1136650" y="5953125"/>
            <a:ext cx="3014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6600"/>
                </a:solidFill>
              </a:rPr>
              <a:t> </a:t>
            </a:r>
            <a:r>
              <a:rPr lang="en-US" altLang="en-US" sz="1800" b="1">
                <a:solidFill>
                  <a:srgbClr val="008000"/>
                </a:solidFill>
              </a:rPr>
              <a:t>11.  Kidney</a:t>
            </a:r>
            <a:endParaRPr lang="en-US" altLang="en-US" sz="2000" b="1">
              <a:solidFill>
                <a:srgbClr val="008000"/>
              </a:solidFill>
            </a:endParaRPr>
          </a:p>
        </p:txBody>
      </p:sp>
      <p:pic>
        <p:nvPicPr>
          <p:cNvPr id="104" name="Picture 34" descr="body_parts_brai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9050" y="879475"/>
            <a:ext cx="1303338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28" descr="body_parts_liver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150" y="3365500"/>
            <a:ext cx="1349375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29" descr="body_parts_muscl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4938" y="4573588"/>
            <a:ext cx="12985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700838" y="5538788"/>
            <a:ext cx="882650" cy="884237"/>
            <a:chOff x="6700838" y="5538788"/>
            <a:chExt cx="882650" cy="884237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6842125" y="5667375"/>
              <a:ext cx="588963" cy="60801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118" name="Donut 117"/>
            <p:cNvSpPr/>
            <p:nvPr/>
          </p:nvSpPr>
          <p:spPr bwMode="auto">
            <a:xfrm>
              <a:off x="6700838" y="5538788"/>
              <a:ext cx="882650" cy="884237"/>
            </a:xfrm>
            <a:prstGeom prst="donut">
              <a:avLst>
                <a:gd name="adj" fmla="val 1705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  <p:sp>
          <p:nvSpPr>
            <p:cNvPr id="119" name="Donut 118"/>
            <p:cNvSpPr/>
            <p:nvPr/>
          </p:nvSpPr>
          <p:spPr bwMode="auto">
            <a:xfrm>
              <a:off x="6805613" y="5646738"/>
              <a:ext cx="661987" cy="644525"/>
            </a:xfrm>
            <a:prstGeom prst="donut">
              <a:avLst>
                <a:gd name="adj" fmla="val 7107"/>
              </a:avLst>
            </a:prstGeom>
            <a:solidFill>
              <a:srgbClr val="CC6600"/>
            </a:solidFill>
            <a:ln w="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121" name="TextBox 37"/>
          <p:cNvSpPr txBox="1">
            <a:spLocks noChangeArrowheads="1"/>
          </p:cNvSpPr>
          <p:nvPr/>
        </p:nvSpPr>
        <p:spPr bwMode="auto">
          <a:xfrm>
            <a:off x="7677150" y="4491038"/>
            <a:ext cx="12890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33"/>
                </a:solidFill>
              </a:rPr>
              <a:t>5. Muscle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677150" y="3248025"/>
            <a:ext cx="1423988" cy="5032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660033"/>
                </a:solidFill>
              </a:rPr>
              <a:t>6. </a:t>
            </a:r>
            <a:r>
              <a:rPr lang="en-US" b="1" dirty="0">
                <a:solidFill>
                  <a:srgbClr val="660033"/>
                </a:solidFill>
              </a:rPr>
              <a:t>Liver </a:t>
            </a:r>
          </a:p>
          <a:p>
            <a:pPr marL="167879" indent="-167879"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660033"/>
                </a:solidFill>
              </a:rPr>
              <a:t>    </a:t>
            </a:r>
            <a:endParaRPr lang="en-US" sz="1350" b="1" kern="900" dirty="0">
              <a:solidFill>
                <a:srgbClr val="660033"/>
              </a:solidFill>
            </a:endParaRPr>
          </a:p>
        </p:txBody>
      </p:sp>
      <p:sp>
        <p:nvSpPr>
          <p:cNvPr id="123" name="TextBox 38"/>
          <p:cNvSpPr txBox="1">
            <a:spLocks noChangeArrowheads="1"/>
          </p:cNvSpPr>
          <p:nvPr/>
        </p:nvSpPr>
        <p:spPr bwMode="auto">
          <a:xfrm>
            <a:off x="7335838" y="5753100"/>
            <a:ext cx="17843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660033"/>
                </a:solidFill>
              </a:rPr>
              <a:t>      </a:t>
            </a:r>
            <a:r>
              <a:rPr lang="en-US" altLang="en-US" sz="1800" b="1" dirty="0">
                <a:solidFill>
                  <a:srgbClr val="660033"/>
                </a:solidFill>
              </a:rPr>
              <a:t>4. Adipose</a:t>
            </a:r>
          </a:p>
        </p:txBody>
      </p:sp>
      <p:sp>
        <p:nvSpPr>
          <p:cNvPr id="125" name="Rectangle 54"/>
          <p:cNvSpPr>
            <a:spLocks noChangeArrowheads="1"/>
          </p:cNvSpPr>
          <p:nvPr/>
        </p:nvSpPr>
        <p:spPr bwMode="auto">
          <a:xfrm>
            <a:off x="7499350" y="909638"/>
            <a:ext cx="1308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7. Brain</a:t>
            </a:r>
          </a:p>
        </p:txBody>
      </p:sp>
      <p:pic>
        <p:nvPicPr>
          <p:cNvPr id="12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5775" y="1422400"/>
            <a:ext cx="493713" cy="452438"/>
          </a:xfrm>
          <a:prstGeom prst="rect">
            <a:avLst/>
          </a:prstGeom>
          <a:noFill/>
          <a:ln w="41275">
            <a:solidFill>
              <a:srgbClr val="AC4A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Group 16"/>
          <p:cNvGrpSpPr>
            <a:grpSpLocks noChangeAspect="1"/>
          </p:cNvGrpSpPr>
          <p:nvPr/>
        </p:nvGrpSpPr>
        <p:grpSpPr bwMode="auto">
          <a:xfrm>
            <a:off x="1581150" y="5448300"/>
            <a:ext cx="692150" cy="627063"/>
            <a:chOff x="3207621" y="1798530"/>
            <a:chExt cx="901978" cy="947133"/>
          </a:xfrm>
        </p:grpSpPr>
        <p:sp>
          <p:nvSpPr>
            <p:cNvPr id="128" name="Oval 127"/>
            <p:cNvSpPr/>
            <p:nvPr/>
          </p:nvSpPr>
          <p:spPr>
            <a:xfrm>
              <a:off x="3261409" y="1920819"/>
              <a:ext cx="848190" cy="736125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129" name="Picture 128" descr="http://www.clker.com/cliparts/W/H/C/H/K/x/stomach-hi.png"/>
            <p:cNvPicPr>
              <a:picLocks noChangeAspect="1" noChangeArrowheads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621" y="1798530"/>
              <a:ext cx="894779" cy="947133"/>
            </a:xfrm>
            <a:prstGeom prst="rect">
              <a:avLst/>
            </a:prstGeom>
            <a:noFill/>
            <a:extLst/>
          </p:spPr>
        </p:pic>
      </p:grpSp>
      <p:sp>
        <p:nvSpPr>
          <p:cNvPr id="130" name="TextBox 19"/>
          <p:cNvSpPr txBox="1">
            <a:spLocks noChangeArrowheads="1"/>
          </p:cNvSpPr>
          <p:nvPr/>
        </p:nvSpPr>
        <p:spPr bwMode="auto">
          <a:xfrm>
            <a:off x="176213" y="830263"/>
            <a:ext cx="2273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17375E"/>
                </a:solidFill>
              </a:rPr>
              <a:t> </a:t>
            </a:r>
            <a:r>
              <a:rPr lang="en-US" altLang="en-US" sz="1800" b="1" dirty="0">
                <a:solidFill>
                  <a:srgbClr val="17375E"/>
                </a:solidFill>
              </a:rPr>
              <a:t>8. Colon/Biome</a:t>
            </a:r>
          </a:p>
        </p:txBody>
      </p:sp>
      <p:sp>
        <p:nvSpPr>
          <p:cNvPr id="131" name="TextBox 22"/>
          <p:cNvSpPr txBox="1">
            <a:spLocks noChangeArrowheads="1"/>
          </p:cNvSpPr>
          <p:nvPr/>
        </p:nvSpPr>
        <p:spPr bwMode="auto">
          <a:xfrm>
            <a:off x="185738" y="4946650"/>
            <a:ext cx="1619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10. Stomach/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Small intestine</a:t>
            </a:r>
          </a:p>
        </p:txBody>
      </p:sp>
      <p:cxnSp>
        <p:nvCxnSpPr>
          <p:cNvPr id="132" name="Straight Arrow Connector 131"/>
          <p:cNvCxnSpPr/>
          <p:nvPr/>
        </p:nvCxnSpPr>
        <p:spPr>
          <a:xfrm flipH="1">
            <a:off x="2092325" y="2949575"/>
            <a:ext cx="960438" cy="11684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Round Same Side Corner Rectangle 132"/>
          <p:cNvSpPr/>
          <p:nvPr/>
        </p:nvSpPr>
        <p:spPr>
          <a:xfrm rot="10800000">
            <a:off x="3097212" y="875574"/>
            <a:ext cx="2840037" cy="2056538"/>
          </a:xfrm>
          <a:prstGeom prst="round2Same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4" name="TextBox 133"/>
          <p:cNvSpPr txBox="1"/>
          <p:nvPr/>
        </p:nvSpPr>
        <p:spPr>
          <a:xfrm>
            <a:off x="2843213" y="1549400"/>
            <a:ext cx="2352675" cy="658813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75" b="1" dirty="0" smtClean="0">
                <a:solidFill>
                  <a:prstClr val="black"/>
                </a:solidFill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                   </a:t>
            </a:r>
            <a:r>
              <a:rPr lang="en-US" sz="2400" b="1" dirty="0" smtClean="0">
                <a:solidFill>
                  <a:prstClr val="black"/>
                </a:solidFill>
              </a:rPr>
              <a:t>Insulin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35" name="Down Arrow 134"/>
          <p:cNvSpPr/>
          <p:nvPr/>
        </p:nvSpPr>
        <p:spPr>
          <a:xfrm>
            <a:off x="3590925" y="1889125"/>
            <a:ext cx="215900" cy="2555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6" name="TextBox 64"/>
          <p:cNvSpPr txBox="1">
            <a:spLocks noChangeArrowheads="1"/>
          </p:cNvSpPr>
          <p:nvPr/>
        </p:nvSpPr>
        <p:spPr bwMode="auto">
          <a:xfrm>
            <a:off x="3336925" y="2203450"/>
            <a:ext cx="2352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8000"/>
                </a:solidFill>
              </a:rPr>
              <a:t>FINAL COMMON      DENOMINATOR</a:t>
            </a:r>
          </a:p>
        </p:txBody>
      </p:sp>
      <p:sp>
        <p:nvSpPr>
          <p:cNvPr id="137" name="Down Arrow 136"/>
          <p:cNvSpPr/>
          <p:nvPr/>
        </p:nvSpPr>
        <p:spPr>
          <a:xfrm>
            <a:off x="4505325" y="2947988"/>
            <a:ext cx="123825" cy="1970087"/>
          </a:xfrm>
          <a:prstGeom prst="downArrow">
            <a:avLst>
              <a:gd name="adj1" fmla="val 29129"/>
              <a:gd name="adj2" fmla="val 79711"/>
            </a:avLst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8" name="Straight Arrow Connector 137"/>
          <p:cNvCxnSpPr/>
          <p:nvPr/>
        </p:nvCxnSpPr>
        <p:spPr>
          <a:xfrm>
            <a:off x="5289550" y="2932113"/>
            <a:ext cx="0" cy="2809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3856038" y="4059238"/>
            <a:ext cx="0" cy="877887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3844925" y="2921000"/>
            <a:ext cx="0" cy="2921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1" name="Group 93"/>
          <p:cNvGrpSpPr>
            <a:grpSpLocks/>
          </p:cNvGrpSpPr>
          <p:nvPr/>
        </p:nvGrpSpPr>
        <p:grpSpPr bwMode="auto">
          <a:xfrm>
            <a:off x="4449763" y="5492750"/>
            <a:ext cx="247650" cy="384175"/>
            <a:chOff x="-3379684" y="3810156"/>
            <a:chExt cx="341281" cy="447330"/>
          </a:xfrm>
        </p:grpSpPr>
        <p:cxnSp>
          <p:nvCxnSpPr>
            <p:cNvPr id="142" name="Straight Arrow Connector 141"/>
            <p:cNvCxnSpPr/>
            <p:nvPr/>
          </p:nvCxnSpPr>
          <p:spPr>
            <a:xfrm>
              <a:off x="-3379684" y="3836035"/>
              <a:ext cx="0" cy="421451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flipV="1">
              <a:off x="-3038403" y="3810156"/>
              <a:ext cx="0" cy="42514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4" name="Group 96"/>
          <p:cNvGrpSpPr>
            <a:grpSpLocks/>
          </p:cNvGrpSpPr>
          <p:nvPr/>
        </p:nvGrpSpPr>
        <p:grpSpPr bwMode="auto">
          <a:xfrm rot="5400000">
            <a:off x="6346032" y="1397794"/>
            <a:ext cx="190500" cy="484187"/>
            <a:chOff x="-3379684" y="3832548"/>
            <a:chExt cx="341281" cy="424938"/>
          </a:xfrm>
        </p:grpSpPr>
        <p:cxnSp>
          <p:nvCxnSpPr>
            <p:cNvPr id="145" name="Straight Arrow Connector 144"/>
            <p:cNvCxnSpPr/>
            <p:nvPr/>
          </p:nvCxnSpPr>
          <p:spPr>
            <a:xfrm>
              <a:off x="-3413812" y="3829762"/>
              <a:ext cx="0" cy="420759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flipV="1">
              <a:off x="-3072531" y="3849267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7" name="Group 100"/>
          <p:cNvGrpSpPr>
            <a:grpSpLocks/>
          </p:cNvGrpSpPr>
          <p:nvPr/>
        </p:nvGrpSpPr>
        <p:grpSpPr bwMode="auto">
          <a:xfrm rot="7069150">
            <a:off x="6214269" y="2404269"/>
            <a:ext cx="209550" cy="474662"/>
            <a:chOff x="-3380325" y="3835275"/>
            <a:chExt cx="233372" cy="424937"/>
          </a:xfrm>
        </p:grpSpPr>
        <p:cxnSp>
          <p:nvCxnSpPr>
            <p:cNvPr id="148" name="Straight Arrow Connector 147"/>
            <p:cNvCxnSpPr/>
            <p:nvPr/>
          </p:nvCxnSpPr>
          <p:spPr>
            <a:xfrm>
              <a:off x="-3380320" y="3836281"/>
              <a:ext cx="0" cy="420674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flipV="1">
              <a:off x="-3147371" y="3835771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0" name="Group 103"/>
          <p:cNvGrpSpPr>
            <a:grpSpLocks/>
          </p:cNvGrpSpPr>
          <p:nvPr/>
        </p:nvGrpSpPr>
        <p:grpSpPr bwMode="auto">
          <a:xfrm rot="9244169">
            <a:off x="7461250" y="2178050"/>
            <a:ext cx="190500" cy="503238"/>
            <a:chOff x="-3379684" y="3832548"/>
            <a:chExt cx="341281" cy="424938"/>
          </a:xfrm>
        </p:grpSpPr>
        <p:cxnSp>
          <p:nvCxnSpPr>
            <p:cNvPr id="151" name="Straight Arrow Connector 150"/>
            <p:cNvCxnSpPr/>
            <p:nvPr/>
          </p:nvCxnSpPr>
          <p:spPr>
            <a:xfrm>
              <a:off x="-3373955" y="3854076"/>
              <a:ext cx="0" cy="419576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/>
            <p:nvPr/>
          </p:nvCxnSpPr>
          <p:spPr>
            <a:xfrm flipV="1">
              <a:off x="-3038594" y="3832857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3" name="Group 108"/>
          <p:cNvGrpSpPr>
            <a:grpSpLocks/>
          </p:cNvGrpSpPr>
          <p:nvPr/>
        </p:nvGrpSpPr>
        <p:grpSpPr bwMode="auto">
          <a:xfrm rot="5400000">
            <a:off x="2549525" y="1382713"/>
            <a:ext cx="190500" cy="514350"/>
            <a:chOff x="-3379684" y="3832548"/>
            <a:chExt cx="341281" cy="424938"/>
          </a:xfrm>
        </p:grpSpPr>
        <p:cxnSp>
          <p:nvCxnSpPr>
            <p:cNvPr id="154" name="Straight Arrow Connector 153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6" name="Group 111"/>
          <p:cNvGrpSpPr>
            <a:grpSpLocks/>
          </p:cNvGrpSpPr>
          <p:nvPr/>
        </p:nvGrpSpPr>
        <p:grpSpPr bwMode="auto">
          <a:xfrm rot="4129290">
            <a:off x="2420144" y="1943894"/>
            <a:ext cx="184150" cy="852488"/>
            <a:chOff x="-3379684" y="3832548"/>
            <a:chExt cx="341281" cy="424938"/>
          </a:xfrm>
        </p:grpSpPr>
        <p:cxnSp>
          <p:nvCxnSpPr>
            <p:cNvPr id="157" name="Straight Arrow Connector 156"/>
            <p:cNvCxnSpPr/>
            <p:nvPr/>
          </p:nvCxnSpPr>
          <p:spPr>
            <a:xfrm>
              <a:off x="-3394545" y="3827501"/>
              <a:ext cx="0" cy="420981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/>
            <p:nvPr/>
          </p:nvCxnSpPr>
          <p:spPr>
            <a:xfrm flipV="1">
              <a:off x="-3039644" y="3833228"/>
              <a:ext cx="0" cy="424938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9" name="Straight Arrow Connector 158"/>
          <p:cNvCxnSpPr/>
          <p:nvPr/>
        </p:nvCxnSpPr>
        <p:spPr>
          <a:xfrm>
            <a:off x="1543050" y="4621213"/>
            <a:ext cx="261938" cy="4191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TextBox 21"/>
          <p:cNvSpPr>
            <a:spLocks noChangeArrowheads="1"/>
          </p:cNvSpPr>
          <p:nvPr/>
        </p:nvSpPr>
        <p:spPr bwMode="auto">
          <a:xfrm>
            <a:off x="-120650" y="2203450"/>
            <a:ext cx="2119313" cy="9525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9.  Immune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17375E"/>
                </a:solidFill>
              </a:rPr>
              <a:t>Dysregulation</a:t>
            </a:r>
            <a:r>
              <a:rPr lang="en-US" altLang="en-US" sz="1800" b="1" dirty="0">
                <a:solidFill>
                  <a:srgbClr val="17375E"/>
                </a:solidFill>
              </a:rPr>
              <a:t>/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Inflammation</a:t>
            </a:r>
          </a:p>
        </p:txBody>
      </p:sp>
      <p:sp>
        <p:nvSpPr>
          <p:cNvPr id="161" name="Flowchart: Alternate Process 160"/>
          <p:cNvSpPr/>
          <p:nvPr/>
        </p:nvSpPr>
        <p:spPr>
          <a:xfrm>
            <a:off x="3257550" y="5013325"/>
            <a:ext cx="2695575" cy="409575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2" name="Straight Arrow Connector 161"/>
          <p:cNvCxnSpPr/>
          <p:nvPr/>
        </p:nvCxnSpPr>
        <p:spPr>
          <a:xfrm>
            <a:off x="2271713" y="4543425"/>
            <a:ext cx="841375" cy="619125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Box 106"/>
          <p:cNvSpPr txBox="1">
            <a:spLocks noChangeArrowheads="1"/>
          </p:cNvSpPr>
          <p:nvPr/>
        </p:nvSpPr>
        <p:spPr bwMode="auto">
          <a:xfrm>
            <a:off x="6573838" y="2963863"/>
            <a:ext cx="2382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rgbClr val="660033"/>
                </a:solidFill>
              </a:rPr>
              <a:t>INSULIN RESISTANCE</a:t>
            </a:r>
          </a:p>
        </p:txBody>
      </p:sp>
      <p:grpSp>
        <p:nvGrpSpPr>
          <p:cNvPr id="164" name="Group 87"/>
          <p:cNvGrpSpPr>
            <a:grpSpLocks noChangeAspect="1"/>
          </p:cNvGrpSpPr>
          <p:nvPr/>
        </p:nvGrpSpPr>
        <p:grpSpPr bwMode="auto">
          <a:xfrm>
            <a:off x="2055813" y="2819400"/>
            <a:ext cx="527050" cy="471488"/>
            <a:chOff x="2031362" y="4464998"/>
            <a:chExt cx="1061811" cy="991954"/>
          </a:xfrm>
        </p:grpSpPr>
        <p:pic>
          <p:nvPicPr>
            <p:cNvPr id="165" name="Picture 164"/>
            <p:cNvPicPr>
              <a:picLocks noChangeAspect="1"/>
            </p:cNvPicPr>
            <p:nvPr/>
          </p:nvPicPr>
          <p:blipFill>
            <a:blip r:embed="rId10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166" name="Oval 165"/>
            <p:cNvSpPr/>
            <p:nvPr/>
          </p:nvSpPr>
          <p:spPr>
            <a:xfrm>
              <a:off x="2303210" y="4588576"/>
              <a:ext cx="508519" cy="547745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2440735" y="4895847"/>
              <a:ext cx="121533" cy="113557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168" name="Straight Arrow Connector 167"/>
          <p:cNvCxnSpPr/>
          <p:nvPr/>
        </p:nvCxnSpPr>
        <p:spPr>
          <a:xfrm flipV="1">
            <a:off x="2452688" y="5276850"/>
            <a:ext cx="663575" cy="508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TextBox 117"/>
          <p:cNvSpPr txBox="1">
            <a:spLocks noChangeArrowheads="1"/>
          </p:cNvSpPr>
          <p:nvPr/>
        </p:nvSpPr>
        <p:spPr bwMode="auto">
          <a:xfrm>
            <a:off x="223838" y="1128713"/>
            <a:ext cx="15351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90"/>
                </a:solidFill>
              </a:rPr>
              <a:t>Probiotics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err="1" smtClean="0">
                <a:solidFill>
                  <a:srgbClr val="000090"/>
                </a:solidFill>
              </a:rPr>
              <a:t>Incretins</a:t>
            </a:r>
            <a:endParaRPr lang="en-US" altLang="en-US" sz="1400" b="1" dirty="0" smtClean="0">
              <a:solidFill>
                <a:srgbClr val="00009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smtClean="0">
                <a:solidFill>
                  <a:srgbClr val="000090"/>
                </a:solidFill>
              </a:rPr>
              <a:t>Metformin</a:t>
            </a:r>
            <a:endParaRPr lang="en-US" altLang="en-US" sz="1400" b="1" dirty="0">
              <a:solidFill>
                <a:srgbClr val="000090"/>
              </a:solidFill>
            </a:endParaRPr>
          </a:p>
        </p:txBody>
      </p:sp>
      <p:sp>
        <p:nvSpPr>
          <p:cNvPr id="170" name="TextBox 118"/>
          <p:cNvSpPr txBox="1">
            <a:spLocks noChangeArrowheads="1"/>
          </p:cNvSpPr>
          <p:nvPr/>
        </p:nvSpPr>
        <p:spPr bwMode="auto">
          <a:xfrm>
            <a:off x="279400" y="3095625"/>
            <a:ext cx="17240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Incretins,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Anti-Inflammatories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Immune modulators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1" name="TextBox 50"/>
          <p:cNvSpPr txBox="1">
            <a:spLocks noChangeArrowheads="1"/>
          </p:cNvSpPr>
          <p:nvPr/>
        </p:nvSpPr>
        <p:spPr bwMode="auto">
          <a:xfrm>
            <a:off x="2587625" y="6219825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336600"/>
                </a:solidFill>
              </a:rPr>
              <a:t> </a:t>
            </a:r>
            <a:r>
              <a:rPr lang="en-US" altLang="en-US" sz="1800" b="1">
                <a:solidFill>
                  <a:srgbClr val="008000"/>
                </a:solidFill>
              </a:rPr>
              <a:t> </a:t>
            </a:r>
            <a:r>
              <a:rPr lang="en-US" altLang="en-US" sz="1400" b="1">
                <a:solidFill>
                  <a:srgbClr val="000090"/>
                </a:solidFill>
              </a:rPr>
              <a:t>SGLT2 inhibitors</a:t>
            </a:r>
          </a:p>
        </p:txBody>
      </p:sp>
      <p:sp>
        <p:nvSpPr>
          <p:cNvPr id="172" name="TextBox 120"/>
          <p:cNvSpPr txBox="1">
            <a:spLocks noChangeArrowheads="1"/>
          </p:cNvSpPr>
          <p:nvPr/>
        </p:nvSpPr>
        <p:spPr bwMode="auto">
          <a:xfrm>
            <a:off x="290513" y="5578475"/>
            <a:ext cx="14525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90"/>
                </a:solidFill>
              </a:rPr>
              <a:t>GLP-1 Agonists</a:t>
            </a:r>
          </a:p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90"/>
                </a:solidFill>
              </a:rPr>
              <a:t>Pramlintide</a:t>
            </a:r>
          </a:p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0090"/>
                </a:solidFill>
              </a:rPr>
              <a:t>AGI</a:t>
            </a:r>
          </a:p>
        </p:txBody>
      </p:sp>
      <p:sp>
        <p:nvSpPr>
          <p:cNvPr id="173" name="TextBox 126"/>
          <p:cNvSpPr txBox="1">
            <a:spLocks noChangeArrowheads="1"/>
          </p:cNvSpPr>
          <p:nvPr/>
        </p:nvSpPr>
        <p:spPr bwMode="auto">
          <a:xfrm>
            <a:off x="5484813" y="4484688"/>
            <a:ext cx="1066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Incretins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Pramlintide</a:t>
            </a:r>
            <a:endParaRPr lang="en-US" altLang="en-US" sz="1800"/>
          </a:p>
        </p:txBody>
      </p:sp>
      <p:sp>
        <p:nvSpPr>
          <p:cNvPr id="174" name="TextBox 127"/>
          <p:cNvSpPr txBox="1">
            <a:spLocks noChangeArrowheads="1"/>
          </p:cNvSpPr>
          <p:nvPr/>
        </p:nvSpPr>
        <p:spPr bwMode="auto">
          <a:xfrm>
            <a:off x="4913313" y="1697038"/>
            <a:ext cx="10064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Incretins,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Ranolazine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5" name="Rectangle 125"/>
          <p:cNvSpPr>
            <a:spLocks noChangeArrowheads="1"/>
          </p:cNvSpPr>
          <p:nvPr/>
        </p:nvSpPr>
        <p:spPr bwMode="auto">
          <a:xfrm>
            <a:off x="6951663" y="1241425"/>
            <a:ext cx="19240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Incretins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Dopamine agonist-QR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Appetite Suppressants</a:t>
            </a:r>
          </a:p>
        </p:txBody>
      </p:sp>
      <p:sp>
        <p:nvSpPr>
          <p:cNvPr id="176" name="TextBox 121"/>
          <p:cNvSpPr txBox="1">
            <a:spLocks noChangeArrowheads="1"/>
          </p:cNvSpPr>
          <p:nvPr/>
        </p:nvSpPr>
        <p:spPr bwMode="auto">
          <a:xfrm>
            <a:off x="7653338" y="6035675"/>
            <a:ext cx="112553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TZDs</a:t>
            </a:r>
          </a:p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Metformin </a:t>
            </a:r>
          </a:p>
        </p:txBody>
      </p:sp>
      <p:sp>
        <p:nvSpPr>
          <p:cNvPr id="177" name="TextBox 122"/>
          <p:cNvSpPr txBox="1">
            <a:spLocks noChangeArrowheads="1"/>
          </p:cNvSpPr>
          <p:nvPr/>
        </p:nvSpPr>
        <p:spPr bwMode="auto">
          <a:xfrm>
            <a:off x="7653338" y="4910138"/>
            <a:ext cx="11271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TZDs</a:t>
            </a:r>
          </a:p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Metformin </a:t>
            </a:r>
          </a:p>
        </p:txBody>
      </p:sp>
      <p:sp>
        <p:nvSpPr>
          <p:cNvPr id="178" name="TextBox 124"/>
          <p:cNvSpPr txBox="1">
            <a:spLocks noChangeArrowheads="1"/>
          </p:cNvSpPr>
          <p:nvPr/>
        </p:nvSpPr>
        <p:spPr bwMode="auto">
          <a:xfrm>
            <a:off x="7640638" y="3632200"/>
            <a:ext cx="1460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Metformin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 TZDs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1020763" y="4122738"/>
            <a:ext cx="1100137" cy="3762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↓Amylin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3054350" y="3273425"/>
            <a:ext cx="1463675" cy="620713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>
                <a:solidFill>
                  <a:srgbClr val="008000"/>
                </a:solidFill>
              </a:rPr>
              <a:t>2. </a:t>
            </a:r>
            <a:r>
              <a:rPr lang="en-US" altLang="en-US" b="1" dirty="0" smtClean="0">
                <a:solidFill>
                  <a:srgbClr val="008000"/>
                </a:solidFill>
              </a:rPr>
              <a:t>↓Incretin   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b="1" dirty="0" smtClean="0">
                <a:solidFill>
                  <a:srgbClr val="008000"/>
                </a:solidFill>
              </a:rPr>
              <a:t>       effect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768850" y="4159250"/>
            <a:ext cx="1265238" cy="376238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↑ Glucagon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4752975" y="3268663"/>
            <a:ext cx="1265238" cy="584200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smtClean="0">
                <a:solidFill>
                  <a:srgbClr val="008000"/>
                </a:solidFill>
              </a:rPr>
              <a:t>3</a:t>
            </a:r>
            <a:r>
              <a:rPr lang="en-US" altLang="en-US" sz="1600" b="1" smtClean="0">
                <a:solidFill>
                  <a:srgbClr val="008000"/>
                </a:solidFill>
              </a:rPr>
              <a:t>. </a:t>
            </a:r>
            <a:r>
              <a:rPr lang="en-US" altLang="en-US" sz="1800" b="1" smtClean="0">
                <a:solidFill>
                  <a:srgbClr val="008000"/>
                </a:solidFill>
              </a:rPr>
              <a:t>α-cell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sz="1800" b="1" smtClean="0">
                <a:solidFill>
                  <a:srgbClr val="008000"/>
                </a:solidFill>
              </a:rPr>
              <a:t>      defect</a:t>
            </a:r>
          </a:p>
        </p:txBody>
      </p:sp>
      <p:cxnSp>
        <p:nvCxnSpPr>
          <p:cNvPr id="183" name="Straight Arrow Connector 182"/>
          <p:cNvCxnSpPr/>
          <p:nvPr/>
        </p:nvCxnSpPr>
        <p:spPr>
          <a:xfrm>
            <a:off x="5289550" y="3879850"/>
            <a:ext cx="0" cy="274638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5297488" y="4583113"/>
            <a:ext cx="0" cy="274637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Rectangle 184"/>
          <p:cNvSpPr>
            <a:spLocks noChangeArrowheads="1"/>
          </p:cNvSpPr>
          <p:nvPr/>
        </p:nvSpPr>
        <p:spPr bwMode="auto">
          <a:xfrm>
            <a:off x="6610350" y="2905125"/>
            <a:ext cx="2317750" cy="3692525"/>
          </a:xfrm>
          <a:prstGeom prst="rect">
            <a:avLst/>
          </a:prstGeom>
          <a:noFill/>
          <a:ln w="1270">
            <a:solidFill>
              <a:srgbClr val="993366"/>
            </a:solidFill>
            <a:prstDash val="lgDashDot"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6" name="TextBox 126"/>
          <p:cNvSpPr txBox="1">
            <a:spLocks noChangeArrowheads="1"/>
          </p:cNvSpPr>
          <p:nvPr/>
        </p:nvSpPr>
        <p:spPr bwMode="auto">
          <a:xfrm>
            <a:off x="3113088" y="3802063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90"/>
                </a:solidFill>
              </a:rPr>
              <a:t>Incretins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176213" y="6509306"/>
            <a:ext cx="4837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 competition </a:t>
            </a:r>
            <a:r>
              <a:rPr lang="en-US" dirty="0" err="1" smtClean="0"/>
              <a:t>betw</a:t>
            </a:r>
            <a:r>
              <a:rPr lang="en-US" dirty="0" smtClean="0"/>
              <a:t>. Classes; early 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Blip>
                <a:blip r:embed="rId2"/>
              </a:buBlip>
            </a:pPr>
            <a:endParaRPr lang="en-US"/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54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21038</TotalTime>
  <Words>759</Words>
  <Application>Microsoft Macintosh PowerPoint</Application>
  <PresentationFormat>On-screen Show (4:3)</PresentationFormat>
  <Paragraphs>227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MS PGothic</vt:lpstr>
      <vt:lpstr>ＭＳ Ｐゴシック</vt:lpstr>
      <vt:lpstr>Wingdings</vt:lpstr>
      <vt:lpstr>Arial</vt:lpstr>
      <vt:lpstr>Office Theme</vt:lpstr>
      <vt:lpstr>3_Office Theme</vt:lpstr>
      <vt:lpstr>Current Classification of DM</vt:lpstr>
      <vt:lpstr>Can Keep Current Terminology Incorporate the β-Cell Centric Approach with each to determine issues in individual patient  or a New Terminology?</vt:lpstr>
      <vt:lpstr>Or New Terminology Should Reflect the β-Cell Centric Approach; Easier to get insurers to pay for best therapy </vt:lpstr>
      <vt:lpstr>A Classification of DM</vt:lpstr>
      <vt:lpstr>PowerPoint Presentation</vt:lpstr>
      <vt:lpstr>Going Forward: New Focus of Care:  Primary Prevention: ? For All DM in New Classification</vt:lpstr>
      <vt:lpstr>An ‘Evidence-Based Practice, Patient Centeric’ Approach </vt:lpstr>
      <vt:lpstr>Choice of Therapy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828</cp:revision>
  <cp:lastPrinted>2014-04-01T12:35:45Z</cp:lastPrinted>
  <dcterms:created xsi:type="dcterms:W3CDTF">2014-11-05T16:03:03Z</dcterms:created>
  <dcterms:modified xsi:type="dcterms:W3CDTF">2016-04-23T20:21:01Z</dcterms:modified>
</cp:coreProperties>
</file>