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545" r:id="rId2"/>
    <p:sldId id="535" r:id="rId3"/>
    <p:sldId id="536" r:id="rId4"/>
    <p:sldId id="537" r:id="rId5"/>
    <p:sldId id="680" r:id="rId6"/>
    <p:sldId id="679" r:id="rId7"/>
    <p:sldId id="683" r:id="rId8"/>
    <p:sldId id="67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76"/>
    <a:srgbClr val="182B6E"/>
    <a:srgbClr val="260066"/>
    <a:srgbClr val="008000"/>
    <a:srgbClr val="FFFF00"/>
    <a:srgbClr val="0A11A2"/>
    <a:srgbClr val="000099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>
    <p:restoredLeft sz="15620"/>
    <p:restoredTop sz="94286" autoAdjust="0"/>
  </p:normalViewPr>
  <p:slideViewPr>
    <p:cSldViewPr snapToGrid="0" snapToObjects="1">
      <p:cViewPr>
        <p:scale>
          <a:sx n="100" d="100"/>
          <a:sy n="100" d="100"/>
        </p:scale>
        <p:origin x="2216" y="-240"/>
      </p:cViewPr>
      <p:guideLst>
        <p:guide orient="horz" pos="2176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Arrow Connector 70"/>
          <p:cNvCxnSpPr/>
          <p:nvPr/>
        </p:nvCxnSpPr>
        <p:spPr>
          <a:xfrm>
            <a:off x="5143500" y="3074725"/>
            <a:ext cx="996043" cy="8374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5105904" y="3604705"/>
            <a:ext cx="431296" cy="27473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Rectangle 135"/>
          <p:cNvSpPr/>
          <p:nvPr/>
        </p:nvSpPr>
        <p:spPr>
          <a:xfrm>
            <a:off x="-1" y="5265907"/>
            <a:ext cx="9144001" cy="15920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59242"/>
          </a:xfrm>
          <a:ln/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0090"/>
                </a:solidFill>
              </a:rPr>
              <a:t> For Now, with Current Terminology, Cost- Driven</a:t>
            </a:r>
            <a:endParaRPr lang="en-US" sz="3200" dirty="0">
              <a:solidFill>
                <a:srgbClr val="00009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996" y="5408339"/>
            <a:ext cx="22503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‡  </a:t>
            </a:r>
            <a:r>
              <a:rPr lang="en-US" sz="1600" b="1" dirty="0" smtClean="0"/>
              <a:t>BASED </a:t>
            </a:r>
            <a:r>
              <a:rPr lang="en-US" sz="1600" b="1" dirty="0"/>
              <a:t>ON</a:t>
            </a:r>
          </a:p>
          <a:p>
            <a:r>
              <a:rPr lang="en-US" sz="1600" b="1" dirty="0"/>
              <a:t>    FAMILY HX (GENES)</a:t>
            </a:r>
          </a:p>
          <a:p>
            <a:r>
              <a:rPr lang="en-US" sz="1600" b="1" dirty="0"/>
              <a:t>   </a:t>
            </a:r>
            <a:r>
              <a:rPr lang="en-US" sz="1600" b="1" dirty="0" smtClean="0"/>
              <a:t> AGE, ?</a:t>
            </a:r>
            <a:r>
              <a:rPr lang="en-US" sz="1600" b="1" dirty="0"/>
              <a:t>KETOSIS PRONE</a:t>
            </a:r>
          </a:p>
          <a:p>
            <a:r>
              <a:rPr lang="en-US" sz="1600" b="1" dirty="0"/>
              <a:t>   </a:t>
            </a:r>
            <a:r>
              <a:rPr lang="en-US" sz="1600" b="1" dirty="0" smtClean="0"/>
              <a:t> BMI, ANTIBODIES</a:t>
            </a:r>
            <a:endParaRPr lang="en-US" sz="16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3316661" y="5444478"/>
            <a:ext cx="5501314" cy="8633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2000" dirty="0" smtClean="0"/>
              <a:t>If cost ‘less of an Issue’- antibodies in all</a:t>
            </a:r>
          </a:p>
          <a:p>
            <a:pPr>
              <a:lnSpc>
                <a:spcPts val="2000"/>
              </a:lnSpc>
            </a:pPr>
            <a:r>
              <a:rPr lang="en-US" sz="2000" dirty="0"/>
              <a:t>	</a:t>
            </a:r>
            <a:r>
              <a:rPr lang="en-US" sz="2000" dirty="0" smtClean="0"/>
              <a:t>Stanford Antibody Chip-  fraction of cost of RAI</a:t>
            </a:r>
          </a:p>
          <a:p>
            <a:pPr>
              <a:lnSpc>
                <a:spcPts val="2000"/>
              </a:lnSpc>
            </a:pPr>
            <a:r>
              <a:rPr lang="en-US" sz="2000" dirty="0" smtClean="0"/>
              <a:t>At some point ,NOW- genotype all </a:t>
            </a:r>
            <a:r>
              <a:rPr lang="en-US" sz="2000" dirty="0" smtClean="0">
                <a:sym typeface="Wingdings"/>
              </a:rPr>
              <a:t></a:t>
            </a:r>
            <a:endParaRPr lang="en-US" sz="2000" dirty="0"/>
          </a:p>
        </p:txBody>
      </p:sp>
      <p:grpSp>
        <p:nvGrpSpPr>
          <p:cNvPr id="2" name="Group 68"/>
          <p:cNvGrpSpPr/>
          <p:nvPr/>
        </p:nvGrpSpPr>
        <p:grpSpPr>
          <a:xfrm>
            <a:off x="133153" y="1105763"/>
            <a:ext cx="1799275" cy="3245018"/>
            <a:chOff x="133153" y="1105763"/>
            <a:chExt cx="1799275" cy="3245018"/>
          </a:xfrm>
        </p:grpSpPr>
        <p:sp>
          <p:nvSpPr>
            <p:cNvPr id="156" name="TextBox 155"/>
            <p:cNvSpPr txBox="1"/>
            <p:nvPr/>
          </p:nvSpPr>
          <p:spPr>
            <a:xfrm>
              <a:off x="382528" y="1169726"/>
              <a:ext cx="1079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         FH +</a:t>
              </a:r>
              <a:endParaRPr lang="en-US" b="1" dirty="0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133153" y="1503123"/>
              <a:ext cx="1799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(-)  Ketosis prone</a:t>
              </a:r>
              <a:endParaRPr lang="en-US" b="1" dirty="0"/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510528" y="1903548"/>
              <a:ext cx="1118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  </a:t>
              </a:r>
              <a:r>
                <a:rPr lang="en-US" b="1" dirty="0" smtClean="0">
                  <a:solidFill>
                    <a:schemeClr val="accent6">
                      <a:lumMod val="50000"/>
                    </a:schemeClr>
                  </a:solidFill>
                </a:rPr>
                <a:t>Younger</a:t>
              </a:r>
              <a:endParaRPr lang="en-US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153322" y="2770103"/>
              <a:ext cx="1117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BMI &gt;30 </a:t>
              </a:r>
              <a:endParaRPr lang="en-US" dirty="0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323153" y="3981449"/>
              <a:ext cx="8090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Type 2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153321" y="1105763"/>
              <a:ext cx="1738479" cy="1250239"/>
            </a:xfrm>
            <a:prstGeom prst="rect">
              <a:avLst/>
            </a:prstGeom>
            <a:noFill/>
            <a:ln w="38100" cmpd="sng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Arrow Connector 161"/>
            <p:cNvCxnSpPr/>
            <p:nvPr/>
          </p:nvCxnSpPr>
          <p:spPr>
            <a:xfrm flipH="1">
              <a:off x="710700" y="2356005"/>
              <a:ext cx="396777" cy="395120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/>
            <p:cNvCxnSpPr/>
            <p:nvPr/>
          </p:nvCxnSpPr>
          <p:spPr>
            <a:xfrm rot="5400000">
              <a:off x="308345" y="3523786"/>
              <a:ext cx="804711" cy="1588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64"/>
          <p:cNvGrpSpPr/>
          <p:nvPr/>
        </p:nvGrpSpPr>
        <p:grpSpPr>
          <a:xfrm>
            <a:off x="7080824" y="1110351"/>
            <a:ext cx="1911547" cy="3217253"/>
            <a:chOff x="7080824" y="1110351"/>
            <a:chExt cx="1911547" cy="3217253"/>
          </a:xfrm>
        </p:grpSpPr>
        <p:sp>
          <p:nvSpPr>
            <p:cNvPr id="165" name="Rectangle 164"/>
            <p:cNvSpPr/>
            <p:nvPr/>
          </p:nvSpPr>
          <p:spPr>
            <a:xfrm>
              <a:off x="7080824" y="1110351"/>
              <a:ext cx="1753553" cy="1272881"/>
            </a:xfrm>
            <a:prstGeom prst="rect">
              <a:avLst/>
            </a:prstGeom>
            <a:noFill/>
            <a:ln w="38100" cmpd="sng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6" name="Straight Arrow Connector 165"/>
            <p:cNvCxnSpPr/>
            <p:nvPr/>
          </p:nvCxnSpPr>
          <p:spPr>
            <a:xfrm rot="5400000">
              <a:off x="7703503" y="3612016"/>
              <a:ext cx="652744" cy="1588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Arrow Connector 166"/>
            <p:cNvCxnSpPr/>
            <p:nvPr/>
          </p:nvCxnSpPr>
          <p:spPr>
            <a:xfrm rot="5400000">
              <a:off x="7842082" y="2583255"/>
              <a:ext cx="383244" cy="1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extBox 167"/>
            <p:cNvSpPr txBox="1"/>
            <p:nvPr/>
          </p:nvSpPr>
          <p:spPr>
            <a:xfrm>
              <a:off x="7497118" y="1845353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6">
                      <a:lumMod val="50000"/>
                    </a:schemeClr>
                  </a:solidFill>
                </a:rPr>
                <a:t>   Older </a:t>
              </a:r>
              <a:endParaRPr lang="en-US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7089772" y="1467498"/>
              <a:ext cx="1746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(-) Ketosis prone</a:t>
              </a:r>
              <a:endParaRPr lang="en-US" b="1" dirty="0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7730831" y="1200763"/>
              <a:ext cx="1087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FH+</a:t>
              </a:r>
              <a:endParaRPr lang="en-US" b="1" dirty="0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7534574" y="2780003"/>
              <a:ext cx="14577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BMI </a:t>
              </a:r>
              <a:r>
                <a:rPr lang="en-US" dirty="0"/>
                <a:t>&gt;30 </a:t>
              </a:r>
            </a:p>
            <a:p>
              <a:endParaRPr lang="en-US" dirty="0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7624579" y="3958272"/>
              <a:ext cx="8090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Type 2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961900" y="2347608"/>
            <a:ext cx="1494153" cy="2841405"/>
            <a:chOff x="961900" y="2347608"/>
            <a:chExt cx="1494153" cy="2841405"/>
          </a:xfrm>
        </p:grpSpPr>
        <p:cxnSp>
          <p:nvCxnSpPr>
            <p:cNvPr id="183" name="Straight Arrow Connector 182"/>
            <p:cNvCxnSpPr/>
            <p:nvPr/>
          </p:nvCxnSpPr>
          <p:spPr>
            <a:xfrm rot="5400000">
              <a:off x="1397743" y="4443079"/>
              <a:ext cx="325651" cy="158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Arrow Connector 183"/>
            <p:cNvCxnSpPr/>
            <p:nvPr/>
          </p:nvCxnSpPr>
          <p:spPr>
            <a:xfrm>
              <a:off x="1107477" y="2347608"/>
              <a:ext cx="382634" cy="395120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TextBox 184"/>
            <p:cNvSpPr txBox="1"/>
            <p:nvPr/>
          </p:nvSpPr>
          <p:spPr>
            <a:xfrm>
              <a:off x="961900" y="4631809"/>
              <a:ext cx="1223474" cy="557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dirty="0" smtClean="0"/>
                <a:t> Genome to Clarify</a:t>
              </a:r>
              <a:endParaRPr lang="en-US" dirty="0"/>
            </a:p>
          </p:txBody>
        </p:sp>
        <p:cxnSp>
          <p:nvCxnSpPr>
            <p:cNvPr id="186" name="Straight Arrow Connector 185"/>
            <p:cNvCxnSpPr/>
            <p:nvPr/>
          </p:nvCxnSpPr>
          <p:spPr>
            <a:xfrm rot="5400000">
              <a:off x="1149495" y="3533686"/>
              <a:ext cx="804711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TextBox 186"/>
            <p:cNvSpPr txBox="1"/>
            <p:nvPr/>
          </p:nvSpPr>
          <p:spPr>
            <a:xfrm>
              <a:off x="1107476" y="2770103"/>
              <a:ext cx="13485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&lt;30 BMI</a:t>
              </a:r>
              <a:endParaRPr lang="en-US" dirty="0"/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1176178" y="3979474"/>
              <a:ext cx="8020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MODY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" name="Group 67"/>
          <p:cNvGrpSpPr/>
          <p:nvPr/>
        </p:nvGrpSpPr>
        <p:grpSpPr>
          <a:xfrm>
            <a:off x="3543400" y="2379756"/>
            <a:ext cx="3660232" cy="2791151"/>
            <a:chOff x="3543400" y="2379756"/>
            <a:chExt cx="3660232" cy="2791151"/>
          </a:xfrm>
        </p:grpSpPr>
        <p:sp>
          <p:nvSpPr>
            <p:cNvPr id="190" name="TextBox 189"/>
            <p:cNvSpPr txBox="1"/>
            <p:nvPr/>
          </p:nvSpPr>
          <p:spPr>
            <a:xfrm>
              <a:off x="4619675" y="3298313"/>
              <a:ext cx="9104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  ‘LADA’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91" name="Rounded Rectangle 190"/>
            <p:cNvSpPr/>
            <p:nvPr/>
          </p:nvSpPr>
          <p:spPr>
            <a:xfrm>
              <a:off x="3543400" y="3238938"/>
              <a:ext cx="3617297" cy="1297871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3662150" y="3945824"/>
              <a:ext cx="35414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   </a:t>
              </a:r>
              <a:r>
                <a:rPr lang="en-US" b="1" dirty="0" smtClean="0">
                  <a:solidFill>
                    <a:srgbClr val="C00000"/>
                  </a:solidFill>
                </a:rPr>
                <a:t>SPIDDM          Autoimmune Type2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5777354" y="2756253"/>
              <a:ext cx="12074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BMI &lt;30</a:t>
              </a:r>
              <a:endParaRPr lang="en-US" dirty="0"/>
            </a:p>
            <a:p>
              <a:endParaRPr lang="en-US" dirty="0"/>
            </a:p>
          </p:txBody>
        </p:sp>
        <p:cxnSp>
          <p:nvCxnSpPr>
            <p:cNvPr id="194" name="Straight Arrow Connector 193"/>
            <p:cNvCxnSpPr/>
            <p:nvPr/>
          </p:nvCxnSpPr>
          <p:spPr>
            <a:xfrm rot="10800000" flipV="1">
              <a:off x="6311900" y="2379756"/>
              <a:ext cx="777872" cy="402222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Arrow Connector 194"/>
            <p:cNvCxnSpPr/>
            <p:nvPr/>
          </p:nvCxnSpPr>
          <p:spPr>
            <a:xfrm rot="16200000" flipH="1">
              <a:off x="5885610" y="3501015"/>
              <a:ext cx="852582" cy="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TextBox 195"/>
            <p:cNvSpPr txBox="1"/>
            <p:nvPr/>
          </p:nvSpPr>
          <p:spPr>
            <a:xfrm>
              <a:off x="3791609" y="4801575"/>
              <a:ext cx="2570897" cy="369332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sysDash"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Antibody /HLA to  Verify </a:t>
              </a:r>
            </a:p>
          </p:txBody>
        </p:sp>
        <p:cxnSp>
          <p:nvCxnSpPr>
            <p:cNvPr id="197" name="Straight Arrow Connector 196"/>
            <p:cNvCxnSpPr/>
            <p:nvPr/>
          </p:nvCxnSpPr>
          <p:spPr>
            <a:xfrm rot="5400000">
              <a:off x="4173433" y="4517755"/>
              <a:ext cx="47500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Arrow Connector 197"/>
            <p:cNvCxnSpPr/>
            <p:nvPr/>
          </p:nvCxnSpPr>
          <p:spPr>
            <a:xfrm rot="5400000">
              <a:off x="5380915" y="4517755"/>
              <a:ext cx="47500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66"/>
          <p:cNvGrpSpPr/>
          <p:nvPr/>
        </p:nvGrpSpPr>
        <p:grpSpPr>
          <a:xfrm>
            <a:off x="2230428" y="1105763"/>
            <a:ext cx="4973204" cy="4065144"/>
            <a:chOff x="2230428" y="1105763"/>
            <a:chExt cx="4973204" cy="4065144"/>
          </a:xfrm>
        </p:grpSpPr>
        <p:grpSp>
          <p:nvGrpSpPr>
            <p:cNvPr id="9" name="Group 142"/>
            <p:cNvGrpSpPr/>
            <p:nvPr/>
          </p:nvGrpSpPr>
          <p:grpSpPr>
            <a:xfrm>
              <a:off x="2230428" y="1105763"/>
              <a:ext cx="3327819" cy="3215934"/>
              <a:chOff x="2230428" y="1105763"/>
              <a:chExt cx="3327819" cy="3215934"/>
            </a:xfrm>
          </p:grpSpPr>
          <p:cxnSp>
            <p:nvCxnSpPr>
              <p:cNvPr id="55" name="Straight Arrow Connector 54"/>
              <p:cNvCxnSpPr/>
              <p:nvPr/>
            </p:nvCxnSpPr>
            <p:spPr>
              <a:xfrm rot="10800000" flipV="1">
                <a:off x="3313764" y="2026829"/>
                <a:ext cx="442220" cy="5940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/>
              <p:cNvCxnSpPr>
                <a:endCxn id="61" idx="0"/>
              </p:cNvCxnSpPr>
              <p:nvPr/>
            </p:nvCxnSpPr>
            <p:spPr>
              <a:xfrm rot="5400000">
                <a:off x="2080191" y="3171997"/>
                <a:ext cx="1560732" cy="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Rectangle 56"/>
              <p:cNvSpPr/>
              <p:nvPr/>
            </p:nvSpPr>
            <p:spPr>
              <a:xfrm>
                <a:off x="3708400" y="1105763"/>
                <a:ext cx="1828800" cy="932942"/>
              </a:xfrm>
              <a:prstGeom prst="rect">
                <a:avLst/>
              </a:prstGeom>
              <a:noFill/>
              <a:ln w="38100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4411728" y="1169726"/>
                <a:ext cx="1087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FH -</a:t>
                </a:r>
                <a:endParaRPr lang="en-US" b="1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3732234" y="1467498"/>
                <a:ext cx="18260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( +) ketosis prone</a:t>
                </a:r>
                <a:endParaRPr lang="en-US" b="1" dirty="0"/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2230428" y="1913448"/>
                <a:ext cx="10660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  </a:t>
                </a:r>
                <a:r>
                  <a:rPr lang="en-US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Younger</a:t>
                </a:r>
                <a:endParaRPr lang="en-US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2456053" y="3952365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Type 1</a:t>
                </a:r>
                <a:endParaRPr lang="en-US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2250363" y="1872455"/>
                <a:ext cx="1063401" cy="483548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2" name="Straight Arrow Connector 61"/>
              <p:cNvCxnSpPr/>
              <p:nvPr/>
            </p:nvCxnSpPr>
            <p:spPr>
              <a:xfrm rot="16200000" flipH="1">
                <a:off x="2835667" y="2607921"/>
                <a:ext cx="1513237" cy="1009403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Straight Arrow Connector 44"/>
            <p:cNvCxnSpPr/>
            <p:nvPr/>
          </p:nvCxnSpPr>
          <p:spPr>
            <a:xfrm rot="10800000" flipV="1">
              <a:off x="4227616" y="3074724"/>
              <a:ext cx="844636" cy="79451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2871935" y="4331968"/>
              <a:ext cx="836465" cy="61864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rot="10800000" flipV="1">
              <a:off x="4617450" y="3606680"/>
              <a:ext cx="454803" cy="26313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4619675" y="3298313"/>
              <a:ext cx="9104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  ‘LADA’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3543400" y="3238938"/>
              <a:ext cx="3617297" cy="1297871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662150" y="3945824"/>
              <a:ext cx="35414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   </a:t>
              </a:r>
              <a:r>
                <a:rPr lang="en-US" b="1" dirty="0" smtClean="0">
                  <a:solidFill>
                    <a:srgbClr val="C00000"/>
                  </a:solidFill>
                </a:rPr>
                <a:t>SPIDDM          Autoimmune Type2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91609" y="4801575"/>
              <a:ext cx="2570897" cy="369332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sysDash"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Antibody /HLA to  Verify 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 rot="5400000">
              <a:off x="4173433" y="4517755"/>
              <a:ext cx="47500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4411729" y="2756253"/>
              <a:ext cx="12074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 BMI &gt;30</a:t>
              </a:r>
              <a:endParaRPr lang="en-US" dirty="0"/>
            </a:p>
            <a:p>
              <a:endParaRPr lang="en-US" dirty="0"/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888160" y="523168"/>
            <a:ext cx="5213273" cy="523220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Diagnosis of  Diabetes in Adults </a:t>
            </a:r>
            <a:r>
              <a:rPr lang="en-US" sz="2800" dirty="0" smtClean="0">
                <a:solidFill>
                  <a:srgbClr val="000000"/>
                </a:solidFill>
              </a:rPr>
              <a:t>‡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65057" y="5444478"/>
            <a:ext cx="5571091" cy="9478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32413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/>
          <p:cNvSpPr/>
          <p:nvPr/>
        </p:nvSpPr>
        <p:spPr>
          <a:xfrm>
            <a:off x="-1" y="5265907"/>
            <a:ext cx="9144001" cy="15920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59242"/>
          </a:xfrm>
          <a:ln/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0090"/>
                </a:solidFill>
              </a:rPr>
              <a:t>So For Now, with Current Terminology, Cost- Driven</a:t>
            </a:r>
            <a:endParaRPr lang="en-US" sz="3200" dirty="0">
              <a:solidFill>
                <a:srgbClr val="00009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88160" y="523168"/>
            <a:ext cx="5213273" cy="523220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Diagnosis of  Diabetes in Adults </a:t>
            </a:r>
            <a:r>
              <a:rPr lang="en-US" sz="2800" dirty="0" smtClean="0">
                <a:solidFill>
                  <a:srgbClr val="000000"/>
                </a:solidFill>
              </a:rPr>
              <a:t>‡</a:t>
            </a:r>
            <a:endParaRPr lang="en-US" sz="2800" dirty="0">
              <a:solidFill>
                <a:srgbClr val="000000"/>
              </a:solidFill>
            </a:endParaRPr>
          </a:p>
        </p:txBody>
      </p:sp>
      <p:grpSp>
        <p:nvGrpSpPr>
          <p:cNvPr id="155" name="Group 146"/>
          <p:cNvGrpSpPr/>
          <p:nvPr/>
        </p:nvGrpSpPr>
        <p:grpSpPr>
          <a:xfrm>
            <a:off x="133153" y="1105763"/>
            <a:ext cx="1799275" cy="3245018"/>
            <a:chOff x="133153" y="1105763"/>
            <a:chExt cx="1799275" cy="3245018"/>
          </a:xfrm>
        </p:grpSpPr>
        <p:sp>
          <p:nvSpPr>
            <p:cNvPr id="156" name="TextBox 155"/>
            <p:cNvSpPr txBox="1"/>
            <p:nvPr/>
          </p:nvSpPr>
          <p:spPr>
            <a:xfrm>
              <a:off x="382528" y="1169726"/>
              <a:ext cx="1079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         FH +</a:t>
              </a:r>
              <a:endParaRPr lang="en-US" b="1" dirty="0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133153" y="1503123"/>
              <a:ext cx="1799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(-)  Ketosis prone</a:t>
              </a:r>
              <a:endParaRPr lang="en-US" b="1" dirty="0"/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510528" y="1903548"/>
              <a:ext cx="1118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  </a:t>
              </a:r>
              <a:r>
                <a:rPr lang="en-US" b="1" dirty="0" smtClean="0">
                  <a:solidFill>
                    <a:schemeClr val="accent6">
                      <a:lumMod val="50000"/>
                    </a:schemeClr>
                  </a:solidFill>
                </a:rPr>
                <a:t>Younger</a:t>
              </a:r>
              <a:endParaRPr lang="en-US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153322" y="2770103"/>
              <a:ext cx="1117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BMI &gt;30 </a:t>
              </a:r>
              <a:endParaRPr lang="en-US" dirty="0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323153" y="3981449"/>
              <a:ext cx="8090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Type 2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153321" y="1105763"/>
              <a:ext cx="1738479" cy="1250239"/>
            </a:xfrm>
            <a:prstGeom prst="rect">
              <a:avLst/>
            </a:prstGeom>
            <a:noFill/>
            <a:ln w="38100" cmpd="sng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Arrow Connector 161"/>
            <p:cNvCxnSpPr/>
            <p:nvPr/>
          </p:nvCxnSpPr>
          <p:spPr>
            <a:xfrm flipH="1">
              <a:off x="710700" y="2356005"/>
              <a:ext cx="396777" cy="395120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/>
            <p:cNvCxnSpPr/>
            <p:nvPr/>
          </p:nvCxnSpPr>
          <p:spPr>
            <a:xfrm rot="5400000">
              <a:off x="308345" y="3523786"/>
              <a:ext cx="804711" cy="1588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Group 147"/>
          <p:cNvGrpSpPr/>
          <p:nvPr/>
        </p:nvGrpSpPr>
        <p:grpSpPr>
          <a:xfrm>
            <a:off x="7080824" y="1110351"/>
            <a:ext cx="1911547" cy="3217253"/>
            <a:chOff x="7080824" y="1110351"/>
            <a:chExt cx="1911547" cy="3217253"/>
          </a:xfrm>
        </p:grpSpPr>
        <p:sp>
          <p:nvSpPr>
            <p:cNvPr id="165" name="Rectangle 164"/>
            <p:cNvSpPr/>
            <p:nvPr/>
          </p:nvSpPr>
          <p:spPr>
            <a:xfrm>
              <a:off x="7080824" y="1110351"/>
              <a:ext cx="1753553" cy="1272881"/>
            </a:xfrm>
            <a:prstGeom prst="rect">
              <a:avLst/>
            </a:prstGeom>
            <a:noFill/>
            <a:ln w="38100" cmpd="sng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6" name="Straight Arrow Connector 165"/>
            <p:cNvCxnSpPr/>
            <p:nvPr/>
          </p:nvCxnSpPr>
          <p:spPr>
            <a:xfrm rot="5400000">
              <a:off x="7703503" y="3612016"/>
              <a:ext cx="652744" cy="1588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Arrow Connector 166"/>
            <p:cNvCxnSpPr/>
            <p:nvPr/>
          </p:nvCxnSpPr>
          <p:spPr>
            <a:xfrm rot="5400000">
              <a:off x="7842082" y="2583255"/>
              <a:ext cx="383244" cy="1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extBox 167"/>
            <p:cNvSpPr txBox="1"/>
            <p:nvPr/>
          </p:nvSpPr>
          <p:spPr>
            <a:xfrm>
              <a:off x="7497118" y="1845353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6">
                      <a:lumMod val="50000"/>
                    </a:schemeClr>
                  </a:solidFill>
                </a:rPr>
                <a:t>   Older </a:t>
              </a:r>
              <a:endParaRPr lang="en-US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7089772" y="1467498"/>
              <a:ext cx="1746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(-) Ketosis prone</a:t>
              </a:r>
              <a:endParaRPr lang="en-US" b="1" dirty="0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7730831" y="1200763"/>
              <a:ext cx="1087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FH+</a:t>
              </a:r>
              <a:endParaRPr lang="en-US" b="1" dirty="0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7534574" y="2780003"/>
              <a:ext cx="14577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BMI </a:t>
              </a:r>
              <a:r>
                <a:rPr lang="en-US" dirty="0"/>
                <a:t>&gt;30 </a:t>
              </a:r>
            </a:p>
            <a:p>
              <a:endParaRPr lang="en-US" dirty="0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7624579" y="3958272"/>
              <a:ext cx="8090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Type 2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82" name="Group 153"/>
          <p:cNvGrpSpPr/>
          <p:nvPr/>
        </p:nvGrpSpPr>
        <p:grpSpPr>
          <a:xfrm>
            <a:off x="961900" y="2347608"/>
            <a:ext cx="1494153" cy="2841405"/>
            <a:chOff x="961900" y="2347608"/>
            <a:chExt cx="1494153" cy="2841405"/>
          </a:xfrm>
        </p:grpSpPr>
        <p:cxnSp>
          <p:nvCxnSpPr>
            <p:cNvPr id="183" name="Straight Arrow Connector 182"/>
            <p:cNvCxnSpPr/>
            <p:nvPr/>
          </p:nvCxnSpPr>
          <p:spPr>
            <a:xfrm rot="5400000">
              <a:off x="1397743" y="4443079"/>
              <a:ext cx="325651" cy="158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Arrow Connector 183"/>
            <p:cNvCxnSpPr/>
            <p:nvPr/>
          </p:nvCxnSpPr>
          <p:spPr>
            <a:xfrm>
              <a:off x="1107477" y="2347608"/>
              <a:ext cx="382634" cy="395120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TextBox 184"/>
            <p:cNvSpPr txBox="1"/>
            <p:nvPr/>
          </p:nvSpPr>
          <p:spPr>
            <a:xfrm>
              <a:off x="961900" y="4631809"/>
              <a:ext cx="1223474" cy="557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dirty="0" smtClean="0"/>
                <a:t> Genome to Clarify</a:t>
              </a:r>
              <a:endParaRPr lang="en-US" dirty="0"/>
            </a:p>
          </p:txBody>
        </p:sp>
        <p:cxnSp>
          <p:nvCxnSpPr>
            <p:cNvPr id="186" name="Straight Arrow Connector 185"/>
            <p:cNvCxnSpPr/>
            <p:nvPr/>
          </p:nvCxnSpPr>
          <p:spPr>
            <a:xfrm rot="5400000">
              <a:off x="1149495" y="3533686"/>
              <a:ext cx="804711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TextBox 186"/>
            <p:cNvSpPr txBox="1"/>
            <p:nvPr/>
          </p:nvSpPr>
          <p:spPr>
            <a:xfrm>
              <a:off x="1107476" y="2770103"/>
              <a:ext cx="13485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&lt;30 BMI</a:t>
              </a:r>
              <a:endParaRPr lang="en-US" dirty="0"/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1176178" y="3979474"/>
              <a:ext cx="8020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MODY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89" name="Group 151"/>
          <p:cNvGrpSpPr/>
          <p:nvPr/>
        </p:nvGrpSpPr>
        <p:grpSpPr>
          <a:xfrm>
            <a:off x="3543400" y="2379756"/>
            <a:ext cx="3660232" cy="2791151"/>
            <a:chOff x="3543400" y="2379756"/>
            <a:chExt cx="3660232" cy="2791151"/>
          </a:xfrm>
        </p:grpSpPr>
        <p:sp>
          <p:nvSpPr>
            <p:cNvPr id="190" name="TextBox 189"/>
            <p:cNvSpPr txBox="1"/>
            <p:nvPr/>
          </p:nvSpPr>
          <p:spPr>
            <a:xfrm>
              <a:off x="4619675" y="3298313"/>
              <a:ext cx="9104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  ‘LADA’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91" name="Rounded Rectangle 190"/>
            <p:cNvSpPr/>
            <p:nvPr/>
          </p:nvSpPr>
          <p:spPr>
            <a:xfrm>
              <a:off x="3543400" y="3238938"/>
              <a:ext cx="3617297" cy="1297871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3662150" y="3945824"/>
              <a:ext cx="35414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   </a:t>
              </a:r>
              <a:r>
                <a:rPr lang="en-US" b="1" dirty="0" smtClean="0">
                  <a:solidFill>
                    <a:srgbClr val="C00000"/>
                  </a:solidFill>
                </a:rPr>
                <a:t>SPIDDM          Autoimmune Type2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5777354" y="2756253"/>
              <a:ext cx="12074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BMI &lt;30</a:t>
              </a:r>
              <a:endParaRPr lang="en-US" dirty="0"/>
            </a:p>
            <a:p>
              <a:endParaRPr lang="en-US" dirty="0"/>
            </a:p>
          </p:txBody>
        </p:sp>
        <p:cxnSp>
          <p:nvCxnSpPr>
            <p:cNvPr id="194" name="Straight Arrow Connector 193"/>
            <p:cNvCxnSpPr/>
            <p:nvPr/>
          </p:nvCxnSpPr>
          <p:spPr>
            <a:xfrm rot="10800000" flipV="1">
              <a:off x="6311900" y="2379756"/>
              <a:ext cx="777872" cy="402222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Arrow Connector 194"/>
            <p:cNvCxnSpPr/>
            <p:nvPr/>
          </p:nvCxnSpPr>
          <p:spPr>
            <a:xfrm rot="16200000" flipH="1">
              <a:off x="5885610" y="3501015"/>
              <a:ext cx="852582" cy="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TextBox 195"/>
            <p:cNvSpPr txBox="1"/>
            <p:nvPr/>
          </p:nvSpPr>
          <p:spPr>
            <a:xfrm>
              <a:off x="3791609" y="4801575"/>
              <a:ext cx="2570897" cy="369332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sysDash"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Antibody /HLA to  Verify </a:t>
              </a:r>
            </a:p>
          </p:txBody>
        </p:sp>
        <p:cxnSp>
          <p:nvCxnSpPr>
            <p:cNvPr id="197" name="Straight Arrow Connector 196"/>
            <p:cNvCxnSpPr/>
            <p:nvPr/>
          </p:nvCxnSpPr>
          <p:spPr>
            <a:xfrm rot="5400000">
              <a:off x="4173433" y="4517755"/>
              <a:ext cx="47500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Arrow Connector 197"/>
            <p:cNvCxnSpPr/>
            <p:nvPr/>
          </p:nvCxnSpPr>
          <p:spPr>
            <a:xfrm rot="5400000">
              <a:off x="5380915" y="4517755"/>
              <a:ext cx="47500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/>
          <p:cNvSpPr txBox="1"/>
          <p:nvPr/>
        </p:nvSpPr>
        <p:spPr>
          <a:xfrm>
            <a:off x="50996" y="5408339"/>
            <a:ext cx="22503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‡  </a:t>
            </a:r>
            <a:r>
              <a:rPr lang="en-US" sz="1600" b="1" dirty="0" smtClean="0"/>
              <a:t>BASED </a:t>
            </a:r>
            <a:r>
              <a:rPr lang="en-US" sz="1600" b="1" dirty="0"/>
              <a:t>ON</a:t>
            </a:r>
          </a:p>
          <a:p>
            <a:r>
              <a:rPr lang="en-US" sz="1600" b="1" dirty="0"/>
              <a:t>    FAMILY HX (GENES)</a:t>
            </a:r>
          </a:p>
          <a:p>
            <a:r>
              <a:rPr lang="en-US" sz="1600" b="1" dirty="0"/>
              <a:t>   </a:t>
            </a:r>
            <a:r>
              <a:rPr lang="en-US" sz="1600" b="1" dirty="0" smtClean="0"/>
              <a:t> AGE, ?</a:t>
            </a:r>
            <a:r>
              <a:rPr lang="en-US" sz="1600" b="1" dirty="0"/>
              <a:t>KETOSIS PRONE</a:t>
            </a:r>
          </a:p>
          <a:p>
            <a:r>
              <a:rPr lang="en-US" sz="1600" b="1" dirty="0"/>
              <a:t>   </a:t>
            </a:r>
            <a:r>
              <a:rPr lang="en-US" sz="1600" b="1" dirty="0" smtClean="0"/>
              <a:t> BMI, ANTIBODIES</a:t>
            </a:r>
            <a:endParaRPr lang="en-US" sz="16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3316661" y="5444478"/>
            <a:ext cx="5501314" cy="8633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2000" dirty="0" smtClean="0"/>
              <a:t>If cost ‘less of an Issue’- antibodies in all</a:t>
            </a:r>
          </a:p>
          <a:p>
            <a:pPr>
              <a:lnSpc>
                <a:spcPts val="2000"/>
              </a:lnSpc>
            </a:pPr>
            <a:r>
              <a:rPr lang="en-US" sz="2000" dirty="0"/>
              <a:t>	</a:t>
            </a:r>
            <a:r>
              <a:rPr lang="en-US" sz="2000" dirty="0" smtClean="0"/>
              <a:t>Stanford Antibody Chip-  fraction of cost of RAI</a:t>
            </a:r>
          </a:p>
          <a:p>
            <a:pPr>
              <a:lnSpc>
                <a:spcPts val="2000"/>
              </a:lnSpc>
            </a:pPr>
            <a:r>
              <a:rPr lang="en-US" sz="2000" dirty="0" smtClean="0"/>
              <a:t>At some point, NOW-genotype all </a:t>
            </a:r>
            <a:r>
              <a:rPr lang="en-US" sz="2000" dirty="0" smtClean="0">
                <a:sym typeface="Wingdings"/>
              </a:rPr>
              <a:t>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1539403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/>
          <p:cNvSpPr/>
          <p:nvPr/>
        </p:nvSpPr>
        <p:spPr>
          <a:xfrm>
            <a:off x="-1" y="5265907"/>
            <a:ext cx="9144001" cy="15920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59242"/>
          </a:xfrm>
          <a:ln/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0090"/>
                </a:solidFill>
              </a:rPr>
              <a:t>So For Now, with Current Terminology, Cost- Driven</a:t>
            </a:r>
            <a:endParaRPr lang="en-US" sz="3200" dirty="0">
              <a:solidFill>
                <a:srgbClr val="000090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30428" y="1105763"/>
            <a:ext cx="4973204" cy="4065144"/>
            <a:chOff x="2230428" y="1105763"/>
            <a:chExt cx="4973204" cy="4065144"/>
          </a:xfrm>
        </p:grpSpPr>
        <p:grpSp>
          <p:nvGrpSpPr>
            <p:cNvPr id="9" name="Group 142"/>
            <p:cNvGrpSpPr/>
            <p:nvPr/>
          </p:nvGrpSpPr>
          <p:grpSpPr>
            <a:xfrm>
              <a:off x="2230428" y="1105763"/>
              <a:ext cx="3315944" cy="3215934"/>
              <a:chOff x="2230428" y="1105763"/>
              <a:chExt cx="3315944" cy="3215934"/>
            </a:xfrm>
          </p:grpSpPr>
          <p:cxnSp>
            <p:nvCxnSpPr>
              <p:cNvPr id="10" name="Straight Arrow Connector 9"/>
              <p:cNvCxnSpPr/>
              <p:nvPr/>
            </p:nvCxnSpPr>
            <p:spPr>
              <a:xfrm rot="10800000" flipV="1">
                <a:off x="3313764" y="2026829"/>
                <a:ext cx="442220" cy="5940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>
                <a:endCxn id="16" idx="0"/>
              </p:cNvCxnSpPr>
              <p:nvPr/>
            </p:nvCxnSpPr>
            <p:spPr>
              <a:xfrm rot="5400000">
                <a:off x="2080191" y="3171997"/>
                <a:ext cx="1560732" cy="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Rectangle 11"/>
              <p:cNvSpPr/>
              <p:nvPr/>
            </p:nvSpPr>
            <p:spPr>
              <a:xfrm>
                <a:off x="3708400" y="1105763"/>
                <a:ext cx="1828800" cy="932942"/>
              </a:xfrm>
              <a:prstGeom prst="rect">
                <a:avLst/>
              </a:prstGeom>
              <a:noFill/>
              <a:ln w="38100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411728" y="1169726"/>
                <a:ext cx="1087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FH -</a:t>
                </a:r>
                <a:endParaRPr lang="en-US" b="1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720359" y="1467498"/>
                <a:ext cx="18260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( +) ketosis prone</a:t>
                </a:r>
                <a:endParaRPr lang="en-US" b="1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230428" y="1913448"/>
                <a:ext cx="10660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  </a:t>
                </a:r>
                <a:r>
                  <a:rPr lang="en-US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Younger</a:t>
                </a:r>
                <a:endParaRPr lang="en-US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456053" y="3952365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Type 1</a:t>
                </a:r>
                <a:endParaRPr lang="en-US" b="1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7" name="Straight Arrow Connector 16"/>
              <p:cNvCxnSpPr/>
              <p:nvPr/>
            </p:nvCxnSpPr>
            <p:spPr>
              <a:xfrm rot="16200000" flipH="1">
                <a:off x="2835667" y="2607921"/>
                <a:ext cx="1513237" cy="1009403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ounded Rectangle 17"/>
              <p:cNvSpPr/>
              <p:nvPr/>
            </p:nvSpPr>
            <p:spPr>
              <a:xfrm>
                <a:off x="2250363" y="1872455"/>
                <a:ext cx="1063401" cy="483548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9" name="Straight Arrow Connector 18"/>
            <p:cNvCxnSpPr/>
            <p:nvPr/>
          </p:nvCxnSpPr>
          <p:spPr>
            <a:xfrm rot="10800000" flipV="1">
              <a:off x="4227616" y="3074724"/>
              <a:ext cx="844636" cy="79451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2871935" y="4331968"/>
              <a:ext cx="836465" cy="61864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10800000" flipV="1">
              <a:off x="4617450" y="3606680"/>
              <a:ext cx="454803" cy="26313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619675" y="3298313"/>
              <a:ext cx="9104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  ‘LADA’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3543400" y="3238938"/>
              <a:ext cx="3617297" cy="1297871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662150" y="3945824"/>
              <a:ext cx="35414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   </a:t>
              </a:r>
              <a:r>
                <a:rPr lang="en-US" b="1" dirty="0" smtClean="0">
                  <a:solidFill>
                    <a:srgbClr val="C00000"/>
                  </a:solidFill>
                </a:rPr>
                <a:t>SPIDDM          Autoimmune Type2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91609" y="4801575"/>
              <a:ext cx="2570897" cy="369332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sysDash"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Antibody /HLA to  Verify 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rot="5400000">
              <a:off x="4173433" y="4517755"/>
              <a:ext cx="47500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4411729" y="2756253"/>
              <a:ext cx="12074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 BMI &gt;30</a:t>
              </a:r>
              <a:endParaRPr lang="en-US" dirty="0"/>
            </a:p>
            <a:p>
              <a:endParaRPr lang="en-US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888160" y="523168"/>
            <a:ext cx="5213273" cy="523220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Diagnosis of  Diabetes in Adults </a:t>
            </a:r>
            <a:r>
              <a:rPr lang="en-US" sz="2800" dirty="0" smtClean="0">
                <a:solidFill>
                  <a:srgbClr val="000000"/>
                </a:solidFill>
              </a:rPr>
              <a:t>‡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996" y="5408339"/>
            <a:ext cx="22503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‡  </a:t>
            </a:r>
            <a:r>
              <a:rPr lang="en-US" sz="1600" b="1" dirty="0" smtClean="0"/>
              <a:t>BASED </a:t>
            </a:r>
            <a:r>
              <a:rPr lang="en-US" sz="1600" b="1" dirty="0"/>
              <a:t>ON</a:t>
            </a:r>
          </a:p>
          <a:p>
            <a:r>
              <a:rPr lang="en-US" sz="1600" b="1" dirty="0"/>
              <a:t>    FAMILY HX (GENES)</a:t>
            </a:r>
          </a:p>
          <a:p>
            <a:r>
              <a:rPr lang="en-US" sz="1600" b="1" dirty="0"/>
              <a:t>   </a:t>
            </a:r>
            <a:r>
              <a:rPr lang="en-US" sz="1600" b="1" dirty="0" smtClean="0"/>
              <a:t> AGE, ?</a:t>
            </a:r>
            <a:r>
              <a:rPr lang="en-US" sz="1600" b="1" dirty="0"/>
              <a:t>KETOSIS PRONE</a:t>
            </a:r>
          </a:p>
          <a:p>
            <a:r>
              <a:rPr lang="en-US" sz="1600" b="1" dirty="0"/>
              <a:t>   </a:t>
            </a:r>
            <a:r>
              <a:rPr lang="en-US" sz="1600" b="1" dirty="0" smtClean="0"/>
              <a:t> BMI, ANTIBODIES</a:t>
            </a:r>
            <a:endParaRPr lang="en-US" sz="16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316661" y="5444478"/>
            <a:ext cx="5501314" cy="8633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2000" dirty="0" smtClean="0"/>
              <a:t>If cost ‘less of an Issue’- antibodies in all</a:t>
            </a:r>
          </a:p>
          <a:p>
            <a:pPr>
              <a:lnSpc>
                <a:spcPts val="2000"/>
              </a:lnSpc>
            </a:pPr>
            <a:r>
              <a:rPr lang="en-US" sz="2000" dirty="0"/>
              <a:t>	</a:t>
            </a:r>
            <a:r>
              <a:rPr lang="en-US" sz="2000" dirty="0" smtClean="0"/>
              <a:t>Stanford Antibody Chip-  fraction of cost of RAI</a:t>
            </a:r>
          </a:p>
          <a:p>
            <a:pPr>
              <a:lnSpc>
                <a:spcPts val="2000"/>
              </a:lnSpc>
            </a:pPr>
            <a:r>
              <a:rPr lang="en-US" sz="2000" dirty="0" smtClean="0"/>
              <a:t>At some point, NOW- genotype all </a:t>
            </a:r>
            <a:r>
              <a:rPr lang="en-US" sz="2000" dirty="0" smtClean="0">
                <a:sym typeface="Wingdings"/>
              </a:rPr>
              <a:t>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5280921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Arrow Connector 70"/>
          <p:cNvCxnSpPr/>
          <p:nvPr/>
        </p:nvCxnSpPr>
        <p:spPr>
          <a:xfrm>
            <a:off x="5143500" y="3074725"/>
            <a:ext cx="996043" cy="8374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5105904" y="3604705"/>
            <a:ext cx="431296" cy="27473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Rectangle 135"/>
          <p:cNvSpPr/>
          <p:nvPr/>
        </p:nvSpPr>
        <p:spPr>
          <a:xfrm>
            <a:off x="-1" y="5265907"/>
            <a:ext cx="9144001" cy="15920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59242"/>
          </a:xfrm>
          <a:ln/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0090"/>
                </a:solidFill>
              </a:rPr>
              <a:t>So For Now, with Current Terminology, Cost- Driven</a:t>
            </a:r>
            <a:endParaRPr lang="en-US" sz="3200" dirty="0">
              <a:solidFill>
                <a:srgbClr val="000090"/>
              </a:solidFill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133153" y="1105763"/>
            <a:ext cx="1799275" cy="3245018"/>
            <a:chOff x="133153" y="1105763"/>
            <a:chExt cx="1799275" cy="3245018"/>
          </a:xfrm>
        </p:grpSpPr>
        <p:sp>
          <p:nvSpPr>
            <p:cNvPr id="156" name="TextBox 155"/>
            <p:cNvSpPr txBox="1"/>
            <p:nvPr/>
          </p:nvSpPr>
          <p:spPr>
            <a:xfrm>
              <a:off x="382528" y="1169726"/>
              <a:ext cx="1079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         FH +</a:t>
              </a:r>
              <a:endParaRPr lang="en-US" b="1" dirty="0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133153" y="1503123"/>
              <a:ext cx="1799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(-)  Ketosis prone</a:t>
              </a:r>
              <a:endParaRPr lang="en-US" b="1" dirty="0"/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510528" y="1903548"/>
              <a:ext cx="1118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  </a:t>
              </a:r>
              <a:r>
                <a:rPr lang="en-US" b="1" dirty="0" smtClean="0">
                  <a:solidFill>
                    <a:schemeClr val="accent6">
                      <a:lumMod val="50000"/>
                    </a:schemeClr>
                  </a:solidFill>
                </a:rPr>
                <a:t>Younger</a:t>
              </a:r>
              <a:endParaRPr lang="en-US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153322" y="2770103"/>
              <a:ext cx="1117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BMI &gt;30 </a:t>
              </a:r>
              <a:endParaRPr lang="en-US" dirty="0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323153" y="3981449"/>
              <a:ext cx="8090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Type 2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153321" y="1105763"/>
              <a:ext cx="1738479" cy="1250239"/>
            </a:xfrm>
            <a:prstGeom prst="rect">
              <a:avLst/>
            </a:prstGeom>
            <a:noFill/>
            <a:ln w="38100" cmpd="sng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Arrow Connector 161"/>
            <p:cNvCxnSpPr/>
            <p:nvPr/>
          </p:nvCxnSpPr>
          <p:spPr>
            <a:xfrm flipH="1">
              <a:off x="710700" y="2356005"/>
              <a:ext cx="396777" cy="395120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/>
            <p:cNvCxnSpPr/>
            <p:nvPr/>
          </p:nvCxnSpPr>
          <p:spPr>
            <a:xfrm rot="5400000">
              <a:off x="308345" y="3523786"/>
              <a:ext cx="804711" cy="1588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7080824" y="1110351"/>
            <a:ext cx="1911547" cy="3217253"/>
            <a:chOff x="7080824" y="1110351"/>
            <a:chExt cx="1911547" cy="3217253"/>
          </a:xfrm>
        </p:grpSpPr>
        <p:sp>
          <p:nvSpPr>
            <p:cNvPr id="165" name="Rectangle 164"/>
            <p:cNvSpPr/>
            <p:nvPr/>
          </p:nvSpPr>
          <p:spPr>
            <a:xfrm>
              <a:off x="7080824" y="1110351"/>
              <a:ext cx="1753553" cy="1272881"/>
            </a:xfrm>
            <a:prstGeom prst="rect">
              <a:avLst/>
            </a:prstGeom>
            <a:noFill/>
            <a:ln w="38100" cmpd="sng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6" name="Straight Arrow Connector 165"/>
            <p:cNvCxnSpPr/>
            <p:nvPr/>
          </p:nvCxnSpPr>
          <p:spPr>
            <a:xfrm rot="5400000">
              <a:off x="7703503" y="3612016"/>
              <a:ext cx="652744" cy="1588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Arrow Connector 166"/>
            <p:cNvCxnSpPr/>
            <p:nvPr/>
          </p:nvCxnSpPr>
          <p:spPr>
            <a:xfrm rot="5400000">
              <a:off x="7842082" y="2583255"/>
              <a:ext cx="383244" cy="1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extBox 167"/>
            <p:cNvSpPr txBox="1"/>
            <p:nvPr/>
          </p:nvSpPr>
          <p:spPr>
            <a:xfrm>
              <a:off x="7497118" y="1845353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6">
                      <a:lumMod val="50000"/>
                    </a:schemeClr>
                  </a:solidFill>
                </a:rPr>
                <a:t>   Older </a:t>
              </a:r>
              <a:endParaRPr lang="en-US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7089772" y="1467498"/>
              <a:ext cx="1746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(-) Ketosis prone</a:t>
              </a:r>
              <a:endParaRPr lang="en-US" b="1" dirty="0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7730831" y="1200763"/>
              <a:ext cx="1087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FH+</a:t>
              </a:r>
              <a:endParaRPr lang="en-US" b="1" dirty="0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7534574" y="2780003"/>
              <a:ext cx="14577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BMI </a:t>
              </a:r>
              <a:r>
                <a:rPr lang="en-US" dirty="0"/>
                <a:t>&gt;30 </a:t>
              </a:r>
            </a:p>
            <a:p>
              <a:endParaRPr lang="en-US" dirty="0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7624579" y="3958272"/>
              <a:ext cx="8090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Type 2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961900" y="2347608"/>
            <a:ext cx="1494153" cy="2841405"/>
            <a:chOff x="961900" y="2347608"/>
            <a:chExt cx="1494153" cy="2841405"/>
          </a:xfrm>
        </p:grpSpPr>
        <p:cxnSp>
          <p:nvCxnSpPr>
            <p:cNvPr id="183" name="Straight Arrow Connector 182"/>
            <p:cNvCxnSpPr/>
            <p:nvPr/>
          </p:nvCxnSpPr>
          <p:spPr>
            <a:xfrm rot="5400000">
              <a:off x="1397743" y="4443079"/>
              <a:ext cx="325651" cy="158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Arrow Connector 183"/>
            <p:cNvCxnSpPr/>
            <p:nvPr/>
          </p:nvCxnSpPr>
          <p:spPr>
            <a:xfrm>
              <a:off x="1107477" y="2347608"/>
              <a:ext cx="382634" cy="395120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TextBox 184"/>
            <p:cNvSpPr txBox="1"/>
            <p:nvPr/>
          </p:nvSpPr>
          <p:spPr>
            <a:xfrm>
              <a:off x="961900" y="4631809"/>
              <a:ext cx="1223474" cy="557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dirty="0" smtClean="0"/>
                <a:t> Genome to Clarify</a:t>
              </a:r>
              <a:endParaRPr lang="en-US" dirty="0"/>
            </a:p>
          </p:txBody>
        </p:sp>
        <p:cxnSp>
          <p:nvCxnSpPr>
            <p:cNvPr id="186" name="Straight Arrow Connector 185"/>
            <p:cNvCxnSpPr/>
            <p:nvPr/>
          </p:nvCxnSpPr>
          <p:spPr>
            <a:xfrm rot="5400000">
              <a:off x="1149495" y="3533686"/>
              <a:ext cx="804711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TextBox 186"/>
            <p:cNvSpPr txBox="1"/>
            <p:nvPr/>
          </p:nvSpPr>
          <p:spPr>
            <a:xfrm>
              <a:off x="1107476" y="2770103"/>
              <a:ext cx="13485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&lt;30 BMI</a:t>
              </a:r>
              <a:endParaRPr lang="en-US" dirty="0"/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1176178" y="3979474"/>
              <a:ext cx="8020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MODY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543400" y="2379756"/>
            <a:ext cx="3660232" cy="2791151"/>
            <a:chOff x="3543400" y="2379756"/>
            <a:chExt cx="3660232" cy="2791151"/>
          </a:xfrm>
        </p:grpSpPr>
        <p:sp>
          <p:nvSpPr>
            <p:cNvPr id="190" name="TextBox 189"/>
            <p:cNvSpPr txBox="1"/>
            <p:nvPr/>
          </p:nvSpPr>
          <p:spPr>
            <a:xfrm>
              <a:off x="4619675" y="3298313"/>
              <a:ext cx="9104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  ‘LADA’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91" name="Rounded Rectangle 190"/>
            <p:cNvSpPr/>
            <p:nvPr/>
          </p:nvSpPr>
          <p:spPr>
            <a:xfrm>
              <a:off x="3543400" y="3238938"/>
              <a:ext cx="3617297" cy="1297871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3662150" y="3945824"/>
              <a:ext cx="35414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   </a:t>
              </a:r>
              <a:r>
                <a:rPr lang="en-US" b="1" dirty="0" smtClean="0">
                  <a:solidFill>
                    <a:srgbClr val="C00000"/>
                  </a:solidFill>
                </a:rPr>
                <a:t>SPIDDM          Autoimmune Type2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5777354" y="2756253"/>
              <a:ext cx="12074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BMI &lt;30</a:t>
              </a:r>
              <a:endParaRPr lang="en-US" dirty="0"/>
            </a:p>
            <a:p>
              <a:endParaRPr lang="en-US" dirty="0"/>
            </a:p>
          </p:txBody>
        </p:sp>
        <p:cxnSp>
          <p:nvCxnSpPr>
            <p:cNvPr id="194" name="Straight Arrow Connector 193"/>
            <p:cNvCxnSpPr/>
            <p:nvPr/>
          </p:nvCxnSpPr>
          <p:spPr>
            <a:xfrm rot="10800000" flipV="1">
              <a:off x="6311900" y="2379756"/>
              <a:ext cx="777872" cy="402222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Arrow Connector 194"/>
            <p:cNvCxnSpPr/>
            <p:nvPr/>
          </p:nvCxnSpPr>
          <p:spPr>
            <a:xfrm rot="16200000" flipH="1">
              <a:off x="5885610" y="3501015"/>
              <a:ext cx="852582" cy="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TextBox 195"/>
            <p:cNvSpPr txBox="1"/>
            <p:nvPr/>
          </p:nvSpPr>
          <p:spPr>
            <a:xfrm>
              <a:off x="3791609" y="4801575"/>
              <a:ext cx="2570897" cy="369332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sysDash"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Antibody /HLA to  Verify </a:t>
              </a:r>
            </a:p>
          </p:txBody>
        </p:sp>
        <p:cxnSp>
          <p:nvCxnSpPr>
            <p:cNvPr id="197" name="Straight Arrow Connector 196"/>
            <p:cNvCxnSpPr/>
            <p:nvPr/>
          </p:nvCxnSpPr>
          <p:spPr>
            <a:xfrm rot="5400000">
              <a:off x="4173433" y="4517755"/>
              <a:ext cx="47500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Arrow Connector 197"/>
            <p:cNvCxnSpPr/>
            <p:nvPr/>
          </p:nvCxnSpPr>
          <p:spPr>
            <a:xfrm rot="5400000">
              <a:off x="5380915" y="4517755"/>
              <a:ext cx="47500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/>
          <p:cNvGrpSpPr/>
          <p:nvPr/>
        </p:nvGrpSpPr>
        <p:grpSpPr>
          <a:xfrm>
            <a:off x="2230428" y="1105763"/>
            <a:ext cx="4973204" cy="4065144"/>
            <a:chOff x="2230428" y="1105763"/>
            <a:chExt cx="4973204" cy="4065144"/>
          </a:xfrm>
        </p:grpSpPr>
        <p:grpSp>
          <p:nvGrpSpPr>
            <p:cNvPr id="44" name="Group 142"/>
            <p:cNvGrpSpPr/>
            <p:nvPr/>
          </p:nvGrpSpPr>
          <p:grpSpPr>
            <a:xfrm>
              <a:off x="2230428" y="1105763"/>
              <a:ext cx="3315944" cy="3215934"/>
              <a:chOff x="2230428" y="1105763"/>
              <a:chExt cx="3315944" cy="3215934"/>
            </a:xfrm>
          </p:grpSpPr>
          <p:cxnSp>
            <p:nvCxnSpPr>
              <p:cNvPr id="55" name="Straight Arrow Connector 54"/>
              <p:cNvCxnSpPr/>
              <p:nvPr/>
            </p:nvCxnSpPr>
            <p:spPr>
              <a:xfrm rot="10800000" flipV="1">
                <a:off x="3313764" y="2026829"/>
                <a:ext cx="442220" cy="5940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/>
              <p:cNvCxnSpPr>
                <a:endCxn id="61" idx="0"/>
              </p:cNvCxnSpPr>
              <p:nvPr/>
            </p:nvCxnSpPr>
            <p:spPr>
              <a:xfrm rot="5400000">
                <a:off x="2080191" y="3171997"/>
                <a:ext cx="1560732" cy="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Rectangle 56"/>
              <p:cNvSpPr/>
              <p:nvPr/>
            </p:nvSpPr>
            <p:spPr>
              <a:xfrm>
                <a:off x="3708400" y="1105763"/>
                <a:ext cx="1828800" cy="932942"/>
              </a:xfrm>
              <a:prstGeom prst="rect">
                <a:avLst/>
              </a:prstGeom>
              <a:noFill/>
              <a:ln w="38100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4411728" y="1169726"/>
                <a:ext cx="1087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FH -</a:t>
                </a:r>
                <a:endParaRPr lang="en-US" b="1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3720359" y="1467498"/>
                <a:ext cx="18260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( +) ketosis prone</a:t>
                </a:r>
                <a:endParaRPr lang="en-US" b="1" dirty="0"/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2230428" y="1913448"/>
                <a:ext cx="10660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  </a:t>
                </a:r>
                <a:r>
                  <a:rPr lang="en-US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Younger</a:t>
                </a:r>
                <a:endParaRPr lang="en-US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2456053" y="3952365"/>
                <a:ext cx="809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Type 1</a:t>
                </a:r>
                <a:endParaRPr lang="en-US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2250363" y="1872455"/>
                <a:ext cx="1063401" cy="483548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2" name="Straight Arrow Connector 61"/>
              <p:cNvCxnSpPr/>
              <p:nvPr/>
            </p:nvCxnSpPr>
            <p:spPr>
              <a:xfrm rot="16200000" flipH="1">
                <a:off x="2835667" y="2607921"/>
                <a:ext cx="1513237" cy="1009403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Straight Arrow Connector 44"/>
            <p:cNvCxnSpPr/>
            <p:nvPr/>
          </p:nvCxnSpPr>
          <p:spPr>
            <a:xfrm rot="10800000" flipV="1">
              <a:off x="4227616" y="3074724"/>
              <a:ext cx="844636" cy="79451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2871935" y="4331968"/>
              <a:ext cx="836465" cy="61864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rot="10800000" flipV="1">
              <a:off x="4617450" y="3606680"/>
              <a:ext cx="454803" cy="26313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4619675" y="3298313"/>
              <a:ext cx="9104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  ‘LADA’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3543400" y="3238938"/>
              <a:ext cx="3617297" cy="1297871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662150" y="3945824"/>
              <a:ext cx="35414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   </a:t>
              </a:r>
              <a:r>
                <a:rPr lang="en-US" b="1" dirty="0" smtClean="0">
                  <a:solidFill>
                    <a:srgbClr val="C00000"/>
                  </a:solidFill>
                </a:rPr>
                <a:t>SPIDDM          Autoimmune Type2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91609" y="4801575"/>
              <a:ext cx="2570897" cy="369332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sysDash"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Antibody /HLA to  Verify 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 rot="5400000">
              <a:off x="4173433" y="4517755"/>
              <a:ext cx="47500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4411729" y="2756253"/>
              <a:ext cx="12074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 BMI &gt;30</a:t>
              </a:r>
              <a:endParaRPr lang="en-US" dirty="0"/>
            </a:p>
            <a:p>
              <a:endParaRPr lang="en-US" dirty="0"/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888160" y="523168"/>
            <a:ext cx="5213273" cy="523220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Diagnosis of  Diabetes in Adults </a:t>
            </a:r>
            <a:r>
              <a:rPr lang="en-US" sz="2800" dirty="0" smtClean="0">
                <a:solidFill>
                  <a:srgbClr val="000000"/>
                </a:solidFill>
              </a:rPr>
              <a:t>‡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0996" y="5408339"/>
            <a:ext cx="22503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‡  </a:t>
            </a:r>
            <a:r>
              <a:rPr lang="en-US" sz="1600" b="1" dirty="0" smtClean="0"/>
              <a:t>BASED </a:t>
            </a:r>
            <a:r>
              <a:rPr lang="en-US" sz="1600" b="1" dirty="0"/>
              <a:t>ON</a:t>
            </a:r>
          </a:p>
          <a:p>
            <a:r>
              <a:rPr lang="en-US" sz="1600" b="1" dirty="0"/>
              <a:t>    FAMILY HX (GENES)</a:t>
            </a:r>
          </a:p>
          <a:p>
            <a:r>
              <a:rPr lang="en-US" sz="1600" b="1" dirty="0"/>
              <a:t>   </a:t>
            </a:r>
            <a:r>
              <a:rPr lang="en-US" sz="1600" b="1" dirty="0" smtClean="0"/>
              <a:t> AGE, ?</a:t>
            </a:r>
            <a:r>
              <a:rPr lang="en-US" sz="1600" b="1" dirty="0"/>
              <a:t>KETOSIS PRONE</a:t>
            </a:r>
          </a:p>
          <a:p>
            <a:r>
              <a:rPr lang="en-US" sz="1600" b="1" dirty="0"/>
              <a:t>   </a:t>
            </a:r>
            <a:r>
              <a:rPr lang="en-US" sz="1600" b="1" dirty="0" smtClean="0"/>
              <a:t> BMI, ANTIBODIES</a:t>
            </a:r>
            <a:endParaRPr lang="en-US" sz="16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2683001" y="5265907"/>
            <a:ext cx="646099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2400" dirty="0" smtClean="0"/>
              <a:t>If cost ‘less of an Issue’- antibodies in all</a:t>
            </a:r>
          </a:p>
          <a:p>
            <a:pPr>
              <a:lnSpc>
                <a:spcPts val="2000"/>
              </a:lnSpc>
            </a:pPr>
            <a:r>
              <a:rPr lang="en-US" sz="2400" dirty="0"/>
              <a:t>	</a:t>
            </a:r>
            <a:r>
              <a:rPr lang="en-US" sz="2400" dirty="0" smtClean="0"/>
              <a:t>Stanford Antibody Chip-  fraction of cost of RAI</a:t>
            </a:r>
          </a:p>
          <a:p>
            <a:pPr>
              <a:lnSpc>
                <a:spcPts val="2000"/>
              </a:lnSpc>
            </a:pPr>
            <a:r>
              <a:rPr lang="en-US" sz="2400" dirty="0" smtClean="0"/>
              <a:t>At some point, NOW- genotype </a:t>
            </a:r>
            <a:r>
              <a:rPr lang="en-US" sz="2400" smtClean="0"/>
              <a:t>all </a:t>
            </a:r>
            <a:r>
              <a:rPr lang="en-US" sz="2400" smtClean="0">
                <a:sym typeface="Wingdings"/>
              </a:rPr>
              <a:t></a:t>
            </a:r>
          </a:p>
          <a:p>
            <a:pPr>
              <a:lnSpc>
                <a:spcPts val="2000"/>
              </a:lnSpc>
            </a:pPr>
            <a:endParaRPr lang="en-US" sz="2400">
              <a:sym typeface="Wingdings"/>
            </a:endParaRPr>
          </a:p>
          <a:p>
            <a:pPr>
              <a:lnSpc>
                <a:spcPts val="2000"/>
              </a:lnSpc>
            </a:pPr>
            <a:r>
              <a:rPr lang="en-US" sz="2800" smtClean="0">
                <a:sym typeface="Wingdings"/>
              </a:rPr>
              <a:t>VOILA et MERCI</a:t>
            </a:r>
          </a:p>
          <a:p>
            <a:pPr>
              <a:lnSpc>
                <a:spcPts val="2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2832413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0480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FontTx/>
              <a:buBlip>
                <a:blip r:embed="rId2"/>
              </a:buBlip>
            </a:pPr>
            <a:endParaRPr lang="en-US"/>
          </a:p>
        </p:txBody>
      </p:sp>
      <p:pic>
        <p:nvPicPr>
          <p:cNvPr id="2048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0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0787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FontTx/>
              <a:buBlip>
                <a:blip r:embed="rId2"/>
              </a:buBlip>
            </a:pPr>
            <a:endParaRPr lang="en-US"/>
          </a:p>
        </p:txBody>
      </p:sp>
      <p:pic>
        <p:nvPicPr>
          <p:cNvPr id="2078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598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FontTx/>
              <a:buBlip>
                <a:blip r:embed="rId2"/>
              </a:buBlip>
            </a:pPr>
            <a:endParaRPr lang="en-US"/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240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1709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FontTx/>
              <a:buBlip>
                <a:blip r:embed="rId2"/>
              </a:buBlip>
            </a:pPr>
            <a:endParaRPr lang="en-US"/>
          </a:p>
        </p:txBody>
      </p:sp>
      <p:pic>
        <p:nvPicPr>
          <p:cNvPr id="2170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4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20956</TotalTime>
  <Words>412</Words>
  <Application>Microsoft Macintosh PowerPoint</Application>
  <PresentationFormat>On-screen Show (4:3)</PresentationFormat>
  <Paragraphs>113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Wingdings</vt:lpstr>
      <vt:lpstr>Arial</vt:lpstr>
      <vt:lpstr>Office Theme</vt:lpstr>
      <vt:lpstr> For Now, with Current Terminology, Cost- Driven</vt:lpstr>
      <vt:lpstr>So For Now, with Current Terminology, Cost- Driven</vt:lpstr>
      <vt:lpstr>So For Now, with Current Terminology, Cost- Driven</vt:lpstr>
      <vt:lpstr>So For Now, with Current Terminology, Cost- Driven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826</cp:revision>
  <cp:lastPrinted>2014-04-01T12:35:45Z</cp:lastPrinted>
  <dcterms:created xsi:type="dcterms:W3CDTF">2014-11-05T16:03:03Z</dcterms:created>
  <dcterms:modified xsi:type="dcterms:W3CDTF">2016-04-23T19:21:50Z</dcterms:modified>
</cp:coreProperties>
</file>