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662" r:id="rId2"/>
    <p:sldId id="618" r:id="rId3"/>
    <p:sldId id="583" r:id="rId4"/>
    <p:sldId id="637" r:id="rId5"/>
    <p:sldId id="607" r:id="rId6"/>
    <p:sldId id="701" r:id="rId7"/>
    <p:sldId id="702" r:id="rId8"/>
    <p:sldId id="559" r:id="rId9"/>
    <p:sldId id="285" r:id="rId10"/>
    <p:sldId id="287" r:id="rId11"/>
    <p:sldId id="703" r:id="rId12"/>
    <p:sldId id="704" r:id="rId13"/>
    <p:sldId id="64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5620"/>
    <p:restoredTop sz="94357" autoAdjust="0"/>
  </p:normalViewPr>
  <p:slideViewPr>
    <p:cSldViewPr snapToGrid="0" snapToObjects="1">
      <p:cViewPr>
        <p:scale>
          <a:sx n="78" d="100"/>
          <a:sy n="78" d="100"/>
        </p:scale>
        <p:origin x="2856" y="728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  <a:ea typeface="MS PGothic" charset="0"/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02756" indent="-270291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081164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513629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1946095" indent="-216233"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378560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811026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243491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675957" indent="-216233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fld id="{7CD4206B-94EC-A64B-8EC8-46C7E584CCCA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2545761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4/23/16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NULL" TargetMode="External"/><Relationship Id="rId3" Type="http://schemas.openxmlformats.org/officeDocument/2006/relationships/hyperlink" Target="NUL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1738"/>
            <a:ext cx="9144000" cy="5656262"/>
          </a:xfrm>
        </p:spPr>
        <p:txBody>
          <a:bodyPr>
            <a:normAutofit/>
          </a:bodyPr>
          <a:lstStyle/>
          <a:p>
            <a:pPr lvl="2"/>
            <a:endParaRPr lang="en-US" sz="1800" dirty="0" smtClean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213750"/>
            <a:ext cx="9144000" cy="10569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ts val="3200"/>
              </a:lnSpc>
              <a:spcBef>
                <a:spcPct val="0"/>
              </a:spcBef>
            </a:pPr>
            <a:r>
              <a:rPr lang="en-US" sz="3200" dirty="0" smtClean="0">
                <a:solidFill>
                  <a:srgbClr val="FFFF00"/>
                </a:solidFill>
              </a:rPr>
              <a:t>β-Cell (Islet Cell) Classification Model-</a:t>
            </a:r>
            <a:br>
              <a:rPr lang="en-US" sz="3200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FF00"/>
                </a:solidFill>
              </a:rPr>
              <a:t>Implications for Therapy:</a:t>
            </a:r>
          </a:p>
          <a:p>
            <a:pPr lvl="0" algn="ctr">
              <a:lnSpc>
                <a:spcPts val="3200"/>
              </a:lnSpc>
              <a:spcBef>
                <a:spcPct val="0"/>
              </a:spcBef>
            </a:pPr>
            <a:r>
              <a:rPr lang="en-US" sz="2800" dirty="0" smtClean="0">
                <a:solidFill>
                  <a:srgbClr val="FFC000"/>
                </a:solidFill>
              </a:rPr>
              <a:t>Targets for Therapies/ New Guidelines </a:t>
            </a:r>
            <a:endParaRPr lang="en-US" sz="28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1450876"/>
            <a:ext cx="9144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Medication Choice  Based on </a:t>
            </a:r>
          </a:p>
          <a:p>
            <a:endParaRPr lang="en-US" sz="2400" dirty="0">
              <a:solidFill>
                <a:srgbClr val="FFFF00"/>
              </a:solidFill>
            </a:endParaRP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FFFFFF"/>
                </a:solidFill>
              </a:rPr>
              <a:t>Glycemic Efficacy</a:t>
            </a:r>
          </a:p>
          <a:p>
            <a:r>
              <a:rPr lang="en-US" sz="2800" dirty="0">
                <a:solidFill>
                  <a:srgbClr val="FFFFFF"/>
                </a:solidFill>
              </a:rPr>
              <a:t> </a:t>
            </a:r>
            <a:r>
              <a:rPr lang="en-US" sz="2800" dirty="0" smtClean="0">
                <a:solidFill>
                  <a:srgbClr val="FFFFFF"/>
                </a:solidFill>
              </a:rPr>
              <a:t>                                  BUT ALSO</a:t>
            </a:r>
            <a:endParaRPr lang="en-US" sz="3200" dirty="0" smtClean="0">
              <a:solidFill>
                <a:srgbClr val="FFFFFF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2. Number of Targets of Therapy each drug addresses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	</a:t>
            </a:r>
            <a:r>
              <a:rPr lang="en-US" sz="2800" dirty="0" smtClean="0">
                <a:solidFill>
                  <a:schemeClr val="bg1"/>
                </a:solidFill>
              </a:rPr>
              <a:t>( combo therapy efficacy likely depends on  number of </a:t>
            </a:r>
          </a:p>
          <a:p>
            <a:r>
              <a:rPr lang="en-US" sz="2800" dirty="0">
                <a:solidFill>
                  <a:schemeClr val="bg1"/>
                </a:solidFill>
              </a:rPr>
              <a:t>	</a:t>
            </a:r>
            <a:r>
              <a:rPr lang="en-US" sz="2800" dirty="0" smtClean="0">
                <a:solidFill>
                  <a:schemeClr val="bg1"/>
                </a:solidFill>
              </a:rPr>
              <a:t>		overlapping 	mechanisms)</a:t>
            </a:r>
          </a:p>
          <a:p>
            <a:endParaRPr lang="en-US" sz="2000" dirty="0">
              <a:solidFill>
                <a:schemeClr val="bg1"/>
              </a:solidFill>
            </a:endParaRPr>
          </a:p>
          <a:p>
            <a:r>
              <a:rPr lang="en-US" sz="2400" dirty="0" smtClean="0">
                <a:solidFill>
                  <a:srgbClr val="FFFF00"/>
                </a:solidFill>
              </a:rPr>
              <a:t>3.</a:t>
            </a:r>
            <a:r>
              <a:rPr lang="en-US" sz="2800" dirty="0" smtClean="0">
                <a:solidFill>
                  <a:srgbClr val="FFFF00"/>
                </a:solidFill>
              </a:rPr>
              <a:t>Weight loss</a:t>
            </a:r>
          </a:p>
          <a:p>
            <a:endParaRPr lang="en-US" sz="2800" dirty="0">
              <a:solidFill>
                <a:srgbClr val="FFFF00"/>
              </a:solidFill>
            </a:endParaRPr>
          </a:p>
          <a:p>
            <a:r>
              <a:rPr lang="en-US" sz="2800" dirty="0" smtClean="0">
                <a:solidFill>
                  <a:srgbClr val="FFFF00"/>
                </a:solidFill>
              </a:rPr>
              <a:t>4. </a:t>
            </a:r>
            <a:r>
              <a:rPr lang="en-US" sz="3200" dirty="0" smtClean="0">
                <a:solidFill>
                  <a:srgbClr val="FFFF00"/>
                </a:solidFill>
              </a:rPr>
              <a:t>Proven Reduction in Risk Factors/ CV outcomes-Synergies–</a:t>
            </a:r>
            <a:r>
              <a:rPr lang="en-US" sz="3200" dirty="0" err="1" smtClean="0">
                <a:solidFill>
                  <a:srgbClr val="FFFF00"/>
                </a:solidFill>
              </a:rPr>
              <a:t>eg</a:t>
            </a:r>
            <a:r>
              <a:rPr lang="en-US" sz="3200" dirty="0" smtClean="0">
                <a:solidFill>
                  <a:srgbClr val="FFFF00"/>
                </a:solidFill>
              </a:rPr>
              <a:t>: SGLT-2, </a:t>
            </a:r>
            <a:r>
              <a:rPr lang="en-US" sz="2400" dirty="0" smtClean="0">
                <a:solidFill>
                  <a:srgbClr val="FFFF00"/>
                </a:solidFill>
              </a:rPr>
              <a:t>( pioglitazone, </a:t>
            </a:r>
            <a:r>
              <a:rPr lang="en-US" sz="2400" dirty="0" err="1" smtClean="0">
                <a:solidFill>
                  <a:srgbClr val="FFFF00"/>
                </a:solidFill>
              </a:rPr>
              <a:t>brompcriptine</a:t>
            </a:r>
            <a:r>
              <a:rPr lang="en-US" sz="2400" dirty="0" smtClean="0">
                <a:solidFill>
                  <a:srgbClr val="FFFF00"/>
                </a:solidFill>
              </a:rPr>
              <a:t> QR, 									metformin, GLP-1)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56223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Reduced Need for </a:t>
            </a:r>
            <a:r>
              <a:rPr lang="en-US" sz="3600" b="1" dirty="0" err="1" smtClean="0">
                <a:solidFill>
                  <a:srgbClr val="FFFF00"/>
                </a:solidFill>
              </a:rPr>
              <a:t>Insulin:Debunking</a:t>
            </a:r>
            <a:r>
              <a:rPr lang="en-US" sz="3600" b="1" dirty="0" smtClean="0">
                <a:solidFill>
                  <a:srgbClr val="FFFF00"/>
                </a:solidFill>
              </a:rPr>
              <a:t> a Myth</a:t>
            </a:r>
            <a:r>
              <a:rPr lang="en-US" sz="3200" b="1" dirty="0" smtClean="0">
                <a:solidFill>
                  <a:srgbClr val="FFFF00"/>
                </a:solidFill>
              </a:rPr>
              <a:t>:</a:t>
            </a:r>
            <a:r>
              <a:rPr lang="en-US" sz="3600" b="1" dirty="0" smtClean="0">
                <a:solidFill>
                  <a:srgbClr val="FFFF00"/>
                </a:solidFill>
              </a:rPr>
              <a:t/>
            </a:r>
            <a:br>
              <a:rPr lang="en-US" sz="3600" b="1" dirty="0" smtClean="0">
                <a:solidFill>
                  <a:srgbClr val="FFFF00"/>
                </a:solidFill>
              </a:rPr>
            </a:br>
            <a:r>
              <a:rPr lang="en-US" sz="2800" b="1" dirty="0" smtClean="0">
                <a:solidFill>
                  <a:srgbClr val="FFFF00"/>
                </a:solidFill>
              </a:rPr>
              <a:t>Taking </a:t>
            </a:r>
            <a:r>
              <a:rPr lang="en-US" sz="2800" b="1" dirty="0" err="1" smtClean="0">
                <a:solidFill>
                  <a:srgbClr val="FFFF00"/>
                </a:solidFill>
              </a:rPr>
              <a:t>DeFronzo’s</a:t>
            </a:r>
            <a:r>
              <a:rPr lang="en-US" sz="2800" b="1" dirty="0" smtClean="0">
                <a:solidFill>
                  <a:srgbClr val="FFFF00"/>
                </a:solidFill>
              </a:rPr>
              <a:t> EASD 2015 Lecture 1 step further </a:t>
            </a:r>
            <a:r>
              <a:rPr lang="en-US" sz="2800" b="1" dirty="0" smtClean="0">
                <a:solidFill>
                  <a:srgbClr val="FFFF00"/>
                </a:solidFill>
                <a:sym typeface="Wingdings"/>
              </a:rPr>
              <a:t></a:t>
            </a:r>
            <a:endParaRPr lang="en-US" sz="2800" b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50" y="1455738"/>
            <a:ext cx="8972550" cy="5194300"/>
          </a:xfrm>
        </p:spPr>
        <p:txBody>
          <a:bodyPr>
            <a:normAutofit fontScale="77500" lnSpcReduction="20000"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MYTH: “Most Patients with ‘T2DM’ will eventually progress to insulin because of inexorable </a:t>
            </a:r>
            <a:r>
              <a:rPr lang="en-US" sz="3000" b="1" dirty="0" smtClean="0">
                <a:solidFill>
                  <a:srgbClr val="FFFFFF"/>
                </a:solidFill>
              </a:rPr>
              <a:t>β-Cell  loss”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FFFF"/>
                </a:solidFill>
              </a:rPr>
              <a:t>	</a:t>
            </a:r>
            <a:r>
              <a:rPr lang="en-US" b="1" dirty="0" smtClean="0">
                <a:solidFill>
                  <a:srgbClr val="FFFFFF"/>
                </a:solidFill>
              </a:rPr>
              <a:t>- </a:t>
            </a:r>
            <a:r>
              <a:rPr lang="en-US" sz="2400" dirty="0">
                <a:solidFill>
                  <a:srgbClr val="FFFFFF"/>
                </a:solidFill>
              </a:rPr>
              <a:t>B</a:t>
            </a:r>
            <a:r>
              <a:rPr lang="en-US" sz="2400" dirty="0" smtClean="0">
                <a:solidFill>
                  <a:srgbClr val="FFFFFF"/>
                </a:solidFill>
              </a:rPr>
              <a:t>ut data obtained on SU=apoptosis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	</a:t>
            </a:r>
            <a:r>
              <a:rPr lang="en-US" sz="2400" dirty="0" smtClean="0">
                <a:solidFill>
                  <a:srgbClr val="FFFFFF"/>
                </a:solidFill>
              </a:rPr>
              <a:t>    </a:t>
            </a:r>
            <a:r>
              <a:rPr lang="en-US" sz="2400" dirty="0" err="1" smtClean="0">
                <a:solidFill>
                  <a:srgbClr val="FFFFFF"/>
                </a:solidFill>
              </a:rPr>
              <a:t>Hyperinsulinism</a:t>
            </a:r>
            <a:r>
              <a:rPr lang="en-US" sz="2400" dirty="0" smtClean="0">
                <a:solidFill>
                  <a:srgbClr val="FFFFFF"/>
                </a:solidFill>
              </a:rPr>
              <a:t> with weight gain</a:t>
            </a:r>
          </a:p>
          <a:p>
            <a:pPr marL="0" indent="0">
              <a:buNone/>
            </a:pPr>
            <a:endParaRPr lang="en-US" sz="2400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FF00"/>
                </a:solidFill>
              </a:rPr>
              <a:t>	</a:t>
            </a:r>
            <a:r>
              <a:rPr lang="en-US" sz="2400" b="1" dirty="0" smtClean="0">
                <a:solidFill>
                  <a:srgbClr val="FFFFFF"/>
                </a:solidFill>
              </a:rPr>
              <a:t>- T</a:t>
            </a:r>
            <a:r>
              <a:rPr lang="en-US" sz="2400" dirty="0" smtClean="0">
                <a:solidFill>
                  <a:srgbClr val="FFFFFF"/>
                </a:solidFill>
              </a:rPr>
              <a:t>hink of bariatric patients –no insulin after 25  years DM/ 20 years   	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	</a:t>
            </a:r>
            <a:r>
              <a:rPr lang="en-US" sz="2400" dirty="0" smtClean="0">
                <a:solidFill>
                  <a:srgbClr val="FFFFFF"/>
                </a:solidFill>
              </a:rPr>
              <a:t>	    insulin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FFFFFF"/>
                </a:solidFill>
              </a:rPr>
              <a:t> </a:t>
            </a:r>
            <a:r>
              <a:rPr lang="en-US" sz="2400" dirty="0" smtClean="0">
                <a:solidFill>
                  <a:srgbClr val="FFFFFF"/>
                </a:solidFill>
              </a:rPr>
              <a:t>      - Most patients dying with DM have &gt; 20% </a:t>
            </a:r>
            <a:r>
              <a:rPr lang="en-US" sz="2400" b="1" dirty="0">
                <a:solidFill>
                  <a:srgbClr val="FFFF00"/>
                </a:solidFill>
              </a:rPr>
              <a:t>β-</a:t>
            </a:r>
            <a:r>
              <a:rPr lang="en-US" sz="2400" b="1" dirty="0" smtClean="0">
                <a:solidFill>
                  <a:srgbClr val="FFFF00"/>
                </a:solidFill>
              </a:rPr>
              <a:t>Cell </a:t>
            </a:r>
            <a:r>
              <a:rPr lang="en-US" sz="2400" dirty="0" smtClean="0">
                <a:solidFill>
                  <a:srgbClr val="FFFFFF"/>
                </a:solidFill>
              </a:rPr>
              <a:t>mass- Butler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FF"/>
                </a:solidFill>
              </a:rPr>
              <a:t>       - Need to remove &gt;80% pancreas in sub-total </a:t>
            </a:r>
            <a:r>
              <a:rPr lang="en-US" sz="2400" dirty="0" err="1" smtClean="0">
                <a:solidFill>
                  <a:srgbClr val="FFFFFF"/>
                </a:solidFill>
              </a:rPr>
              <a:t>pancreatectomies</a:t>
            </a:r>
            <a:r>
              <a:rPr lang="en-US" sz="2400" dirty="0" smtClean="0">
                <a:solidFill>
                  <a:srgbClr val="FFFFFF"/>
                </a:solidFill>
              </a:rPr>
              <a:t> to 	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FF"/>
                </a:solidFill>
              </a:rPr>
              <a:t>		      leave  patient with DM post-op</a:t>
            </a:r>
          </a:p>
          <a:p>
            <a:pPr marL="0" indent="0">
              <a:buNone/>
            </a:pPr>
            <a:endParaRPr lang="en-US" sz="2400" dirty="0" smtClean="0">
              <a:solidFill>
                <a:srgbClr val="FFFFFF"/>
              </a:solidFill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Triple therapy Durable Effect in  Improving Beta-Cell Function-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1800" dirty="0" err="1" smtClean="0">
                <a:solidFill>
                  <a:srgbClr val="FFFF00"/>
                </a:solidFill>
              </a:rPr>
              <a:t>DeFronzo</a:t>
            </a:r>
            <a:r>
              <a:rPr lang="en-US" sz="1800" dirty="0" smtClean="0">
                <a:solidFill>
                  <a:srgbClr val="FFFF00"/>
                </a:solidFill>
              </a:rPr>
              <a:t>(Diabetes, Obesity, </a:t>
            </a:r>
            <a:r>
              <a:rPr lang="en-US" sz="1800" dirty="0" err="1" smtClean="0">
                <a:solidFill>
                  <a:srgbClr val="FFFF00"/>
                </a:solidFill>
              </a:rPr>
              <a:t>Metab</a:t>
            </a:r>
            <a:r>
              <a:rPr lang="en-US" sz="1800" dirty="0" smtClean="0">
                <a:solidFill>
                  <a:srgbClr val="FFFF00"/>
                </a:solidFill>
              </a:rPr>
              <a:t> 2015</a:t>
            </a:r>
            <a:r>
              <a:rPr lang="en-US" sz="1800" dirty="0" smtClean="0">
                <a:solidFill>
                  <a:srgbClr val="FFFFFF"/>
                </a:solidFill>
              </a:rPr>
              <a:t>)</a:t>
            </a:r>
          </a:p>
          <a:p>
            <a:pPr marL="0" indent="0">
              <a:buNone/>
            </a:pPr>
            <a:endParaRPr lang="en-US" sz="2400" dirty="0">
              <a:solidFill>
                <a:srgbClr val="FFFFFF"/>
              </a:solidFill>
            </a:endParaRPr>
          </a:p>
          <a:p>
            <a:pPr marL="0" indent="0" algn="ctr">
              <a:buNone/>
            </a:pPr>
            <a:r>
              <a:rPr lang="en-US" sz="3500" dirty="0" smtClean="0">
                <a:solidFill>
                  <a:srgbClr val="FFFF00"/>
                </a:solidFill>
              </a:rPr>
              <a:t>THUS: SELECT AGENTS </a:t>
            </a:r>
            <a:r>
              <a:rPr lang="en-US" sz="3500" dirty="0">
                <a:solidFill>
                  <a:srgbClr val="FFFF00"/>
                </a:solidFill>
              </a:rPr>
              <a:t>THAT CAN </a:t>
            </a:r>
            <a:r>
              <a:rPr lang="en-US" sz="3500" dirty="0" smtClean="0">
                <a:solidFill>
                  <a:srgbClr val="FFFF00"/>
                </a:solidFill>
              </a:rPr>
              <a:t>PRESERVE</a:t>
            </a:r>
          </a:p>
          <a:p>
            <a:pPr marL="0" indent="0" algn="ctr">
              <a:buNone/>
            </a:pPr>
            <a:r>
              <a:rPr lang="en-US" sz="3500" dirty="0" smtClean="0">
                <a:solidFill>
                  <a:srgbClr val="FFFFFF"/>
                </a:solidFill>
              </a:rPr>
              <a:t> </a:t>
            </a:r>
            <a:r>
              <a:rPr lang="en-US" sz="3500" b="1" dirty="0">
                <a:solidFill>
                  <a:srgbClr val="FFFF00"/>
                </a:solidFill>
              </a:rPr>
              <a:t>β-Cell </a:t>
            </a:r>
            <a:r>
              <a:rPr lang="en-US" sz="3500" b="1" dirty="0" smtClean="0">
                <a:solidFill>
                  <a:srgbClr val="FFFF00"/>
                </a:solidFill>
              </a:rPr>
              <a:t> function/mass</a:t>
            </a:r>
            <a:endParaRPr lang="en-US" sz="3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62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7" name="Title 1"/>
          <p:cNvSpPr>
            <a:spLocks noGrp="1"/>
          </p:cNvSpPr>
          <p:nvPr>
            <p:ph type="title"/>
          </p:nvPr>
        </p:nvSpPr>
        <p:spPr>
          <a:xfrm>
            <a:off x="0" y="388938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Avoid Early Insulin Therapy (except in Ketosis-prone)</a:t>
            </a:r>
            <a:r>
              <a:rPr lang="en-US" sz="2800" b="1" dirty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/>
            </a:r>
            <a:br>
              <a:rPr lang="en-US" sz="2800" b="1" dirty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</a:br>
            <a: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/>
            </a:r>
            <a:br>
              <a:rPr lang="en-US" sz="28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 smtClean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Vicious </a:t>
            </a:r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Circle(s) of Hyperinsulinemia-</a:t>
            </a:r>
            <a:b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</a:br>
            <a:r>
              <a:rPr lang="en-US" sz="2400" dirty="0">
                <a:solidFill>
                  <a:srgbClr val="FFFF00"/>
                </a:solidFill>
                <a:latin typeface="Arial" charset="0"/>
                <a:ea typeface="ＭＳ Ｐゴシック" charset="0"/>
                <a:cs typeface="ＭＳ Ｐゴシック" charset="0"/>
              </a:rPr>
              <a:t>Result in Weight Gain and Hypoglycemia</a:t>
            </a:r>
          </a:p>
        </p:txBody>
      </p:sp>
      <p:pic>
        <p:nvPicPr>
          <p:cNvPr id="2805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72" y="2002369"/>
            <a:ext cx="7924800" cy="483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urved Left Arrow 4"/>
          <p:cNvSpPr/>
          <p:nvPr/>
        </p:nvSpPr>
        <p:spPr>
          <a:xfrm rot="1226458">
            <a:off x="5936545" y="3524250"/>
            <a:ext cx="863600" cy="2382838"/>
          </a:xfrm>
          <a:prstGeom prst="curved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80580" name="TextBox 5"/>
          <p:cNvSpPr txBox="1">
            <a:spLocks noChangeArrowheads="1"/>
          </p:cNvSpPr>
          <p:nvPr/>
        </p:nvSpPr>
        <p:spPr bwMode="auto">
          <a:xfrm>
            <a:off x="6265334" y="4419601"/>
            <a:ext cx="209523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/>
              <a:t>Hypoglycemia</a:t>
            </a:r>
          </a:p>
          <a:p>
            <a:pPr eaLnBrk="1" hangingPunct="1"/>
            <a:r>
              <a:rPr lang="en-US" sz="1800" dirty="0"/>
              <a:t>Symptomatic or not!</a:t>
            </a:r>
          </a:p>
        </p:txBody>
      </p:sp>
      <p:sp>
        <p:nvSpPr>
          <p:cNvPr id="280581" name="TextBox 2"/>
          <p:cNvSpPr txBox="1">
            <a:spLocks noChangeArrowheads="1"/>
          </p:cNvSpPr>
          <p:nvPr/>
        </p:nvSpPr>
        <p:spPr bwMode="auto">
          <a:xfrm>
            <a:off x="6083322" y="2590801"/>
            <a:ext cx="169239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/>
              <a:t>Or </a:t>
            </a:r>
            <a:r>
              <a:rPr lang="en-US" sz="1600" b="1" dirty="0" smtClean="0"/>
              <a:t>bolus Insulin</a:t>
            </a:r>
          </a:p>
          <a:p>
            <a:pPr eaLnBrk="1" hangingPunct="1"/>
            <a:r>
              <a:rPr lang="en-US" sz="1600" b="1" dirty="0" smtClean="0"/>
              <a:t>=</a:t>
            </a:r>
            <a:r>
              <a:rPr lang="en-US" sz="1600" b="1" dirty="0" err="1" smtClean="0"/>
              <a:t>Overinsulinized</a:t>
            </a:r>
            <a:endParaRPr lang="en-US" sz="1600" b="1" dirty="0"/>
          </a:p>
        </p:txBody>
      </p:sp>
      <p:sp>
        <p:nvSpPr>
          <p:cNvPr id="280582" name="TextBox 6"/>
          <p:cNvSpPr txBox="1">
            <a:spLocks noChangeArrowheads="1"/>
          </p:cNvSpPr>
          <p:nvPr/>
        </p:nvSpPr>
        <p:spPr bwMode="auto">
          <a:xfrm>
            <a:off x="4962392" y="2590801"/>
            <a:ext cx="129644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 b="1" dirty="0" smtClean="0"/>
              <a:t>Undue Basal </a:t>
            </a:r>
            <a:endParaRPr lang="en-US" sz="16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640667" y="5461000"/>
            <a:ext cx="199666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b="1" dirty="0" smtClean="0"/>
              <a:t>INCREASED APPETITE</a:t>
            </a:r>
            <a:endParaRPr lang="en-US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83172" y="3079135"/>
            <a:ext cx="18267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Patient eats too much</a:t>
            </a:r>
          </a:p>
          <a:p>
            <a:r>
              <a:rPr lang="en-US" sz="1400" b="1" dirty="0" smtClean="0"/>
              <a:t>Or simple sugars</a:t>
            </a:r>
            <a:endParaRPr lang="en-US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640667" y="2201333"/>
            <a:ext cx="16081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Blood glucose rises</a:t>
            </a:r>
            <a:endParaRPr lang="en-US" sz="1400" b="1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839303" y="3448467"/>
            <a:ext cx="872067" cy="846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34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23" name="TextBox 23"/>
          <p:cNvSpPr txBox="1">
            <a:spLocks noChangeArrowheads="1"/>
          </p:cNvSpPr>
          <p:nvPr/>
        </p:nvSpPr>
        <p:spPr bwMode="auto">
          <a:xfrm>
            <a:off x="2852738" y="2474913"/>
            <a:ext cx="2638425" cy="5064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marL="133350" indent="-13335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Flooding of the circulatory system with insulin</a:t>
            </a:r>
          </a:p>
        </p:txBody>
      </p:sp>
      <p:sp>
        <p:nvSpPr>
          <p:cNvPr id="19" name="TextBox 23"/>
          <p:cNvSpPr txBox="1">
            <a:spLocks noChangeArrowheads="1"/>
          </p:cNvSpPr>
          <p:nvPr/>
        </p:nvSpPr>
        <p:spPr bwMode="auto">
          <a:xfrm>
            <a:off x="663575" y="1838325"/>
            <a:ext cx="1577975" cy="387350"/>
          </a:xfrm>
          <a:prstGeom prst="rect">
            <a:avLst/>
          </a:prstGeom>
          <a:solidFill>
            <a:srgbClr val="F6BB00"/>
          </a:solidFill>
          <a:ln>
            <a:solidFill>
              <a:srgbClr val="B08600"/>
            </a:solidFill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fontAlgn="auto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2E2300"/>
                </a:solidFill>
                <a:latin typeface="Calibri"/>
              </a:rPr>
              <a:t>Endogenous Insulin </a:t>
            </a:r>
          </a:p>
        </p:txBody>
      </p:sp>
      <p:sp>
        <p:nvSpPr>
          <p:cNvPr id="28675" name="TextBox 23"/>
          <p:cNvSpPr txBox="1">
            <a:spLocks noChangeArrowheads="1"/>
          </p:cNvSpPr>
          <p:nvPr/>
        </p:nvSpPr>
        <p:spPr bwMode="auto">
          <a:xfrm>
            <a:off x="7272338" y="3600450"/>
            <a:ext cx="1019175" cy="1878013"/>
          </a:xfrm>
          <a:prstGeom prst="rect">
            <a:avLst/>
          </a:prstGeom>
          <a:noFill/>
          <a:ln w="19050">
            <a:solidFill>
              <a:srgbClr val="B086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algn="ctr" eaLnBrk="1" hangingPunct="1"/>
            <a:endParaRPr lang="en-US" sz="1300" b="1">
              <a:solidFill>
                <a:srgbClr val="17375E"/>
              </a:solidFill>
            </a:endParaRPr>
          </a:p>
          <a:p>
            <a:pPr algn="ctr" eaLnBrk="1" hangingPunct="1"/>
            <a:endParaRPr lang="en-US" sz="900" b="1" i="1">
              <a:solidFill>
                <a:srgbClr val="17375E"/>
              </a:solidFill>
            </a:endParaRPr>
          </a:p>
          <a:p>
            <a:pPr algn="ctr" eaLnBrk="1" hangingPunct="1"/>
            <a:r>
              <a:rPr lang="el-GR" sz="1300" b="1" i="1">
                <a:solidFill>
                  <a:srgbClr val="17375E"/>
                </a:solidFill>
              </a:rPr>
              <a:t>β-</a:t>
            </a:r>
            <a:r>
              <a:rPr lang="en-US" sz="1300" b="1" i="1">
                <a:solidFill>
                  <a:srgbClr val="17375E"/>
                </a:solidFill>
              </a:rPr>
              <a:t>cell Dysfunction</a:t>
            </a:r>
          </a:p>
          <a:p>
            <a:pPr algn="ctr" eaLnBrk="1" hangingPunct="1"/>
            <a:r>
              <a:rPr lang="en-US" sz="1300" b="1" i="1">
                <a:solidFill>
                  <a:srgbClr val="17375E"/>
                </a:solidFill>
              </a:rPr>
              <a:t>-------</a:t>
            </a:r>
          </a:p>
          <a:p>
            <a:pPr algn="ctr" eaLnBrk="1" hangingPunct="1"/>
            <a:r>
              <a:rPr lang="en-US" sz="1300" b="1" i="1">
                <a:solidFill>
                  <a:srgbClr val="17375E"/>
                </a:solidFill>
              </a:rPr>
              <a:t> Potential </a:t>
            </a:r>
          </a:p>
          <a:p>
            <a:pPr algn="ctr" eaLnBrk="1" hangingPunct="1"/>
            <a:r>
              <a:rPr lang="el-GR" sz="1300" b="1" i="1">
                <a:solidFill>
                  <a:srgbClr val="17375E"/>
                </a:solidFill>
              </a:rPr>
              <a:t>β-</a:t>
            </a:r>
            <a:r>
              <a:rPr lang="en-US" sz="1300" b="1" i="1">
                <a:solidFill>
                  <a:srgbClr val="17375E"/>
                </a:solidFill>
              </a:rPr>
              <a:t>cell Exhaustion</a:t>
            </a:r>
          </a:p>
          <a:p>
            <a:pPr algn="ctr" eaLnBrk="1" hangingPunct="1"/>
            <a:endParaRPr lang="en-US" sz="1600" b="1">
              <a:solidFill>
                <a:srgbClr val="17375E"/>
              </a:solidFill>
            </a:endParaRPr>
          </a:p>
        </p:txBody>
      </p:sp>
      <p:sp>
        <p:nvSpPr>
          <p:cNvPr id="28676" name="TextBox 23"/>
          <p:cNvSpPr txBox="1">
            <a:spLocks noChangeArrowheads="1"/>
          </p:cNvSpPr>
          <p:nvPr/>
        </p:nvSpPr>
        <p:spPr bwMode="auto">
          <a:xfrm>
            <a:off x="6265863" y="1749425"/>
            <a:ext cx="2228850" cy="506413"/>
          </a:xfrm>
          <a:prstGeom prst="rect">
            <a:avLst/>
          </a:prstGeom>
          <a:solidFill>
            <a:srgbClr val="F6BB00"/>
          </a:solidFill>
          <a:ln w="9525">
            <a:solidFill>
              <a:srgbClr val="B08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MS PGothic" charset="0"/>
                <a:cs typeface="MS PGothic" charset="0"/>
              </a:defRPr>
            </a:lvl9pPr>
          </a:lstStyle>
          <a:p>
            <a:pPr eaLnBrk="1" hangingPunct="1"/>
            <a:r>
              <a:rPr lang="en-US" sz="1300" b="1">
                <a:solidFill>
                  <a:srgbClr val="2E2300"/>
                </a:solidFill>
              </a:rPr>
              <a:t>Fine-tuned, physiologically appropriate insulinemia</a:t>
            </a:r>
          </a:p>
        </p:txBody>
      </p:sp>
      <p:cxnSp>
        <p:nvCxnSpPr>
          <p:cNvPr id="34" name="Straight Arrow Connector 33"/>
          <p:cNvCxnSpPr>
            <a:cxnSpLocks noChangeShapeType="1"/>
          </p:cNvCxnSpPr>
          <p:nvPr/>
        </p:nvCxnSpPr>
        <p:spPr bwMode="auto">
          <a:xfrm>
            <a:off x="2347913" y="1987550"/>
            <a:ext cx="479425" cy="0"/>
          </a:xfrm>
          <a:prstGeom prst="straightConnector1">
            <a:avLst/>
          </a:prstGeom>
          <a:noFill/>
          <a:ln w="31750">
            <a:solidFill>
              <a:srgbClr val="1F4E79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1685925" y="4233863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Atherosclerosis</a:t>
            </a:r>
          </a:p>
        </p:txBody>
      </p:sp>
      <p:sp>
        <p:nvSpPr>
          <p:cNvPr id="18" name="Rounded Rectangle 17"/>
          <p:cNvSpPr>
            <a:spLocks noChangeArrowheads="1"/>
          </p:cNvSpPr>
          <p:nvPr/>
        </p:nvSpPr>
        <p:spPr bwMode="auto">
          <a:xfrm>
            <a:off x="1685925" y="4694238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Hypertension</a:t>
            </a:r>
          </a:p>
        </p:txBody>
      </p:sp>
      <p:sp>
        <p:nvSpPr>
          <p:cNvPr id="21" name="Rounded Rectangle 20"/>
          <p:cNvSpPr>
            <a:spLocks noChangeArrowheads="1"/>
          </p:cNvSpPr>
          <p:nvPr/>
        </p:nvSpPr>
        <p:spPr bwMode="auto">
          <a:xfrm>
            <a:off x="5037138" y="5219700"/>
            <a:ext cx="1303337" cy="411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Chronic Inflammation</a:t>
            </a:r>
          </a:p>
        </p:txBody>
      </p:sp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5037138" y="3381375"/>
            <a:ext cx="1303337" cy="411163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Insulin Resistance</a:t>
            </a:r>
          </a:p>
        </p:txBody>
      </p:sp>
      <p:sp>
        <p:nvSpPr>
          <p:cNvPr id="23" name="Rounded Rectangle 22"/>
          <p:cNvSpPr>
            <a:spLocks noChangeArrowheads="1"/>
          </p:cNvSpPr>
          <p:nvPr/>
        </p:nvSpPr>
        <p:spPr bwMode="auto">
          <a:xfrm>
            <a:off x="1836738" y="5154613"/>
            <a:ext cx="1303337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Cancer</a:t>
            </a:r>
          </a:p>
        </p:txBody>
      </p:sp>
      <p:sp>
        <p:nvSpPr>
          <p:cNvPr id="25" name="Rounded Rectangle 24"/>
          <p:cNvSpPr>
            <a:spLocks noChangeArrowheads="1"/>
          </p:cNvSpPr>
          <p:nvPr/>
        </p:nvSpPr>
        <p:spPr bwMode="auto">
          <a:xfrm>
            <a:off x="3471863" y="5314950"/>
            <a:ext cx="1301750" cy="274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Type II Diabetes</a:t>
            </a:r>
          </a:p>
        </p:txBody>
      </p:sp>
      <p:sp>
        <p:nvSpPr>
          <p:cNvPr id="26" name="Rounded Rectangle 25"/>
          <p:cNvSpPr>
            <a:spLocks noChangeArrowheads="1"/>
          </p:cNvSpPr>
          <p:nvPr/>
        </p:nvSpPr>
        <p:spPr bwMode="auto">
          <a:xfrm>
            <a:off x="5162550" y="3943350"/>
            <a:ext cx="1279525" cy="274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Obesity</a:t>
            </a:r>
          </a:p>
        </p:txBody>
      </p:sp>
      <p:sp>
        <p:nvSpPr>
          <p:cNvPr id="27" name="Rounded Rectangle 26"/>
          <p:cNvSpPr>
            <a:spLocks noChangeArrowheads="1"/>
          </p:cNvSpPr>
          <p:nvPr/>
        </p:nvSpPr>
        <p:spPr bwMode="auto">
          <a:xfrm>
            <a:off x="1838325" y="3771900"/>
            <a:ext cx="1301750" cy="27463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Hypoglycemia</a:t>
            </a:r>
          </a:p>
        </p:txBody>
      </p:sp>
      <p:sp>
        <p:nvSpPr>
          <p:cNvPr id="31" name="Rounded Rectangle 30"/>
          <p:cNvSpPr>
            <a:spLocks noChangeArrowheads="1"/>
          </p:cNvSpPr>
          <p:nvPr/>
        </p:nvSpPr>
        <p:spPr bwMode="auto">
          <a:xfrm>
            <a:off x="3470275" y="4146550"/>
            <a:ext cx="1303338" cy="685800"/>
          </a:xfrm>
          <a:prstGeom prst="roundRect">
            <a:avLst>
              <a:gd name="adj" fmla="val 16667"/>
            </a:avLst>
          </a:prstGeom>
          <a:solidFill>
            <a:srgbClr val="B08600"/>
          </a:soli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Hyperinsulin-emia</a:t>
            </a:r>
          </a:p>
        </p:txBody>
      </p: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>
            <a:off x="4121150" y="4895850"/>
            <a:ext cx="0" cy="339725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>
            <a:off x="4829175" y="4702175"/>
            <a:ext cx="2190750" cy="0"/>
          </a:xfrm>
          <a:prstGeom prst="straightConnector1">
            <a:avLst/>
          </a:prstGeom>
          <a:noFill/>
          <a:ln w="31750">
            <a:solidFill>
              <a:srgbClr val="B08600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38" name="Straight Arrow Connector 37"/>
          <p:cNvCxnSpPr>
            <a:cxnSpLocks noChangeShapeType="1"/>
          </p:cNvCxnSpPr>
          <p:nvPr/>
        </p:nvCxnSpPr>
        <p:spPr bwMode="auto">
          <a:xfrm>
            <a:off x="6426200" y="3619500"/>
            <a:ext cx="593725" cy="0"/>
          </a:xfrm>
          <a:prstGeom prst="straightConnector1">
            <a:avLst/>
          </a:prstGeom>
          <a:noFill/>
          <a:ln w="28575">
            <a:solidFill>
              <a:srgbClr val="B08600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6" name="Straight Arrow Connector 45"/>
          <p:cNvCxnSpPr>
            <a:cxnSpLocks noChangeShapeType="1"/>
          </p:cNvCxnSpPr>
          <p:nvPr/>
        </p:nvCxnSpPr>
        <p:spPr bwMode="auto">
          <a:xfrm>
            <a:off x="4127500" y="2978150"/>
            <a:ext cx="0" cy="1035050"/>
          </a:xfrm>
          <a:prstGeom prst="straightConnector1">
            <a:avLst/>
          </a:prstGeom>
          <a:noFill/>
          <a:ln w="38100">
            <a:solidFill>
              <a:srgbClr val="76717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7" name="Rounded Rectangle 46"/>
          <p:cNvSpPr>
            <a:spLocks noChangeArrowheads="1"/>
          </p:cNvSpPr>
          <p:nvPr/>
        </p:nvSpPr>
        <p:spPr bwMode="auto">
          <a:xfrm>
            <a:off x="5162550" y="4808538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Dyslipidemia</a:t>
            </a:r>
          </a:p>
        </p:txBody>
      </p:sp>
      <p:sp>
        <p:nvSpPr>
          <p:cNvPr id="54" name="Rounded Rectangle 53"/>
          <p:cNvSpPr>
            <a:spLocks noChangeArrowheads="1"/>
          </p:cNvSpPr>
          <p:nvPr/>
        </p:nvSpPr>
        <p:spPr bwMode="auto">
          <a:xfrm>
            <a:off x="5162550" y="4354513"/>
            <a:ext cx="1303338" cy="274637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8CB1FC"/>
              </a:gs>
              <a:gs pos="100000">
                <a:srgbClr val="3342D5"/>
              </a:gs>
            </a:gsLst>
            <a:lin ang="5400000"/>
          </a:gradFill>
          <a:ln w="9525">
            <a:solidFill>
              <a:srgbClr val="5698D3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Weight gain</a:t>
            </a:r>
          </a:p>
        </p:txBody>
      </p:sp>
      <p:cxnSp>
        <p:nvCxnSpPr>
          <p:cNvPr id="55" name="Straight Arrow Connector 54"/>
          <p:cNvCxnSpPr>
            <a:cxnSpLocks noChangeShapeType="1"/>
          </p:cNvCxnSpPr>
          <p:nvPr/>
        </p:nvCxnSpPr>
        <p:spPr bwMode="auto">
          <a:xfrm>
            <a:off x="5573713" y="1952625"/>
            <a:ext cx="481012" cy="0"/>
          </a:xfrm>
          <a:prstGeom prst="straightConnector1">
            <a:avLst/>
          </a:prstGeom>
          <a:noFill/>
          <a:ln w="31750">
            <a:solidFill>
              <a:srgbClr val="76717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56" name="TextBox 23"/>
          <p:cNvSpPr txBox="1">
            <a:spLocks noChangeArrowheads="1"/>
          </p:cNvSpPr>
          <p:nvPr/>
        </p:nvSpPr>
        <p:spPr bwMode="auto">
          <a:xfrm>
            <a:off x="2838450" y="1749425"/>
            <a:ext cx="2747963" cy="5064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b="1" dirty="0">
                <a:solidFill>
                  <a:srgbClr val="1F497D">
                    <a:lumMod val="75000"/>
                  </a:srgbClr>
                </a:solidFill>
                <a:latin typeface="Calibri"/>
              </a:rPr>
              <a:t>Exquisitely controlled levels of insulin released into the portal vein</a:t>
            </a:r>
          </a:p>
        </p:txBody>
      </p:sp>
      <p:cxnSp>
        <p:nvCxnSpPr>
          <p:cNvPr id="57" name="Straight Arrow Connector 56"/>
          <p:cNvCxnSpPr>
            <a:cxnSpLocks noChangeShapeType="1"/>
          </p:cNvCxnSpPr>
          <p:nvPr/>
        </p:nvCxnSpPr>
        <p:spPr bwMode="auto">
          <a:xfrm>
            <a:off x="2347913" y="2665413"/>
            <a:ext cx="479425" cy="0"/>
          </a:xfrm>
          <a:prstGeom prst="straightConnector1">
            <a:avLst/>
          </a:prstGeom>
          <a:noFill/>
          <a:ln w="31750">
            <a:solidFill>
              <a:srgbClr val="767171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grpSp>
        <p:nvGrpSpPr>
          <p:cNvPr id="28696" name="Group 39"/>
          <p:cNvGrpSpPr>
            <a:grpSpLocks noChangeAspect="1"/>
          </p:cNvGrpSpPr>
          <p:nvPr/>
        </p:nvGrpSpPr>
        <p:grpSpPr bwMode="auto">
          <a:xfrm>
            <a:off x="1452563" y="1512888"/>
            <a:ext cx="685800" cy="377825"/>
            <a:chOff x="5332822" y="2541002"/>
            <a:chExt cx="1892476" cy="1163662"/>
          </a:xfrm>
        </p:grpSpPr>
        <p:sp>
          <p:nvSpPr>
            <p:cNvPr id="41" name="Oval 40"/>
            <p:cNvSpPr/>
            <p:nvPr/>
          </p:nvSpPr>
          <p:spPr>
            <a:xfrm>
              <a:off x="5486146" y="2541002"/>
              <a:ext cx="1690962" cy="1163662"/>
            </a:xfrm>
            <a:prstGeom prst="ellipse">
              <a:avLst/>
            </a:prstGeom>
            <a:solidFill>
              <a:srgbClr val="EB6E1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 dirty="0">
                <a:solidFill>
                  <a:prstClr val="white"/>
                </a:solidFill>
              </a:endParaRPr>
            </a:p>
          </p:txBody>
        </p:sp>
        <p:pic>
          <p:nvPicPr>
            <p:cNvPr id="28714" name="Picture 31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2822" y="2541002"/>
              <a:ext cx="1892476" cy="1089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8697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t="16299" r="21574" b="15543"/>
          <a:stretch>
            <a:fillRect/>
          </a:stretch>
        </p:blipFill>
        <p:spPr bwMode="auto">
          <a:xfrm rot="2092100">
            <a:off x="688975" y="2714625"/>
            <a:ext cx="490538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3" name="Straight Arrow Connector 42"/>
          <p:cNvCxnSpPr>
            <a:cxnSpLocks noChangeShapeType="1"/>
          </p:cNvCxnSpPr>
          <p:nvPr/>
        </p:nvCxnSpPr>
        <p:spPr bwMode="auto">
          <a:xfrm>
            <a:off x="6562725" y="4089400"/>
            <a:ext cx="457200" cy="0"/>
          </a:xfrm>
          <a:prstGeom prst="straightConnector1">
            <a:avLst/>
          </a:prstGeom>
          <a:noFill/>
          <a:ln w="28575">
            <a:solidFill>
              <a:srgbClr val="B08600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61988" y="2557463"/>
            <a:ext cx="1568450" cy="271462"/>
          </a:xfrm>
          <a:prstGeom prst="rect">
            <a:avLst/>
          </a:prstGeom>
          <a:solidFill>
            <a:srgbClr val="B08600"/>
          </a:solidFill>
          <a:ln>
            <a:noFill/>
          </a:ln>
          <a:effectLst>
            <a:outerShdw blurRad="40000" dist="23000" dir="5400000" rotWithShape="0">
              <a:srgbClr val="000000">
                <a:alpha val="34998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ctr">
              <a:defRPr b="1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lnSpc>
                <a:spcPts val="225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5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Exogenous Insulin </a:t>
            </a:r>
          </a:p>
        </p:txBody>
      </p:sp>
      <p:cxnSp>
        <p:nvCxnSpPr>
          <p:cNvPr id="44" name="Straight Arrow Connector 43"/>
          <p:cNvCxnSpPr>
            <a:cxnSpLocks noChangeShapeType="1"/>
          </p:cNvCxnSpPr>
          <p:nvPr/>
        </p:nvCxnSpPr>
        <p:spPr bwMode="auto">
          <a:xfrm>
            <a:off x="6562725" y="4945063"/>
            <a:ext cx="457200" cy="0"/>
          </a:xfrm>
          <a:prstGeom prst="straightConnector1">
            <a:avLst/>
          </a:prstGeom>
          <a:noFill/>
          <a:ln w="28575">
            <a:solidFill>
              <a:srgbClr val="B08600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8" name="Straight Arrow Connector 47"/>
          <p:cNvCxnSpPr>
            <a:cxnSpLocks noChangeShapeType="1"/>
          </p:cNvCxnSpPr>
          <p:nvPr/>
        </p:nvCxnSpPr>
        <p:spPr bwMode="auto">
          <a:xfrm>
            <a:off x="4829175" y="4468813"/>
            <a:ext cx="255588" cy="0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49" name="Straight Arrow Connector 48"/>
          <p:cNvCxnSpPr>
            <a:cxnSpLocks noChangeShapeType="1"/>
          </p:cNvCxnSpPr>
          <p:nvPr/>
        </p:nvCxnSpPr>
        <p:spPr bwMode="auto">
          <a:xfrm flipV="1">
            <a:off x="4819650" y="4098925"/>
            <a:ext cx="228600" cy="119063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8" name="Straight Arrow Connector 57"/>
          <p:cNvCxnSpPr>
            <a:cxnSpLocks noChangeShapeType="1"/>
          </p:cNvCxnSpPr>
          <p:nvPr/>
        </p:nvCxnSpPr>
        <p:spPr bwMode="auto">
          <a:xfrm flipV="1">
            <a:off x="4675188" y="3841750"/>
            <a:ext cx="274637" cy="209550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>
            <a:off x="6470650" y="5400675"/>
            <a:ext cx="549275" cy="0"/>
          </a:xfrm>
          <a:prstGeom prst="straightConnector1">
            <a:avLst/>
          </a:prstGeom>
          <a:noFill/>
          <a:ln w="28575">
            <a:solidFill>
              <a:srgbClr val="B08600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3" name="Straight Arrow Connector 62"/>
          <p:cNvCxnSpPr>
            <a:cxnSpLocks noChangeShapeType="1"/>
          </p:cNvCxnSpPr>
          <p:nvPr/>
        </p:nvCxnSpPr>
        <p:spPr bwMode="auto">
          <a:xfrm flipH="1">
            <a:off x="3255963" y="4945063"/>
            <a:ext cx="188912" cy="209550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4" name="Straight Arrow Connector 63"/>
          <p:cNvCxnSpPr>
            <a:cxnSpLocks noChangeShapeType="1"/>
          </p:cNvCxnSpPr>
          <p:nvPr/>
        </p:nvCxnSpPr>
        <p:spPr bwMode="auto">
          <a:xfrm flipH="1" flipV="1">
            <a:off x="3105150" y="4419600"/>
            <a:ext cx="258763" cy="47625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5" name="Straight Arrow Connector 64"/>
          <p:cNvCxnSpPr>
            <a:cxnSpLocks noChangeShapeType="1"/>
          </p:cNvCxnSpPr>
          <p:nvPr/>
        </p:nvCxnSpPr>
        <p:spPr bwMode="auto">
          <a:xfrm flipH="1" flipV="1">
            <a:off x="3275013" y="3941763"/>
            <a:ext cx="174625" cy="211137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7" name="Straight Arrow Connector 66"/>
          <p:cNvCxnSpPr>
            <a:cxnSpLocks noChangeShapeType="1"/>
          </p:cNvCxnSpPr>
          <p:nvPr/>
        </p:nvCxnSpPr>
        <p:spPr bwMode="auto">
          <a:xfrm flipH="1">
            <a:off x="3095625" y="4703763"/>
            <a:ext cx="258763" cy="47625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3" name="Straight Arrow Connector 52"/>
          <p:cNvCxnSpPr>
            <a:cxnSpLocks noChangeShapeType="1"/>
          </p:cNvCxnSpPr>
          <p:nvPr/>
        </p:nvCxnSpPr>
        <p:spPr bwMode="auto">
          <a:xfrm>
            <a:off x="4810125" y="4822825"/>
            <a:ext cx="228600" cy="119063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59" name="Straight Arrow Connector 58"/>
          <p:cNvCxnSpPr>
            <a:cxnSpLocks noChangeShapeType="1"/>
          </p:cNvCxnSpPr>
          <p:nvPr/>
        </p:nvCxnSpPr>
        <p:spPr bwMode="auto">
          <a:xfrm>
            <a:off x="4637088" y="4927600"/>
            <a:ext cx="274637" cy="209550"/>
          </a:xfrm>
          <a:prstGeom prst="straightConnector1">
            <a:avLst/>
          </a:prstGeom>
          <a:noFill/>
          <a:ln w="47625">
            <a:solidFill>
              <a:schemeClr val="accent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61" name="Straight Arrow Connector 60"/>
          <p:cNvCxnSpPr>
            <a:cxnSpLocks noChangeShapeType="1"/>
          </p:cNvCxnSpPr>
          <p:nvPr/>
        </p:nvCxnSpPr>
        <p:spPr bwMode="auto">
          <a:xfrm>
            <a:off x="6562725" y="4470400"/>
            <a:ext cx="457200" cy="0"/>
          </a:xfrm>
          <a:prstGeom prst="straightConnector1">
            <a:avLst/>
          </a:prstGeom>
          <a:noFill/>
          <a:ln w="28575">
            <a:solidFill>
              <a:srgbClr val="B08600"/>
            </a:solidFill>
            <a:round/>
            <a:headEnd type="oval" w="med" len="med"/>
            <a:tailEnd type="arrow" w="med" len="med"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45" name="Title 1"/>
          <p:cNvSpPr>
            <a:spLocks noGrp="1"/>
          </p:cNvSpPr>
          <p:nvPr>
            <p:ph type="title"/>
          </p:nvPr>
        </p:nvSpPr>
        <p:spPr>
          <a:xfrm>
            <a:off x="0" y="346605"/>
            <a:ext cx="9144000" cy="1143000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rgbClr val="000090"/>
                </a:solidFill>
              </a:rPr>
              <a:t>NOTE:</a:t>
            </a:r>
            <a:br>
              <a:rPr lang="en-US" sz="2800" b="1" dirty="0" smtClean="0">
                <a:solidFill>
                  <a:srgbClr val="000090"/>
                </a:solidFill>
              </a:rPr>
            </a:br>
            <a:r>
              <a:rPr lang="en-US" sz="3000" b="1" dirty="0" smtClean="0">
                <a:solidFill>
                  <a:srgbClr val="000090"/>
                </a:solidFill>
              </a:rPr>
              <a:t>There </a:t>
            </a:r>
            <a:r>
              <a:rPr lang="en-US" sz="3000" b="1" dirty="0">
                <a:solidFill>
                  <a:srgbClr val="000090"/>
                </a:solidFill>
              </a:rPr>
              <a:t>is </a:t>
            </a:r>
            <a:r>
              <a:rPr lang="en-US" sz="3000" b="1" dirty="0" smtClean="0">
                <a:solidFill>
                  <a:srgbClr val="000090"/>
                </a:solidFill>
              </a:rPr>
              <a:t>NO </a:t>
            </a:r>
            <a:r>
              <a:rPr lang="en-US" sz="3000" b="1" dirty="0">
                <a:solidFill>
                  <a:srgbClr val="000090"/>
                </a:solidFill>
              </a:rPr>
              <a:t>perfect Exogenous Insulin:</a:t>
            </a:r>
            <a:br>
              <a:rPr lang="en-US" sz="3000" b="1" dirty="0">
                <a:solidFill>
                  <a:srgbClr val="000090"/>
                </a:solidFill>
              </a:rPr>
            </a:br>
            <a:r>
              <a:rPr lang="en-US" sz="3000" b="1" dirty="0">
                <a:solidFill>
                  <a:srgbClr val="000090"/>
                </a:solidFill>
              </a:rPr>
              <a:t>All result in </a:t>
            </a:r>
            <a:r>
              <a:rPr lang="en-US" sz="3000" b="1" dirty="0" err="1">
                <a:solidFill>
                  <a:srgbClr val="000090"/>
                </a:solidFill>
              </a:rPr>
              <a:t>HyperInsulinemia</a:t>
            </a:r>
            <a:r>
              <a:rPr lang="en-US" sz="3000" b="1" dirty="0">
                <a:solidFill>
                  <a:srgbClr val="000090"/>
                </a:solidFill>
              </a:rPr>
              <a:t> and Potential Hypoglycemia</a:t>
            </a:r>
          </a:p>
        </p:txBody>
      </p:sp>
    </p:spTree>
    <p:extLst>
      <p:ext uri="{BB962C8B-B14F-4D97-AF65-F5344CB8AC3E}">
        <p14:creationId xmlns:p14="http://schemas.microsoft.com/office/powerpoint/2010/main" val="1047559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3338"/>
            <a:ext cx="9144000" cy="58896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Patient-Centric </a:t>
            </a:r>
            <a:r>
              <a:rPr lang="en-US" sz="3200" dirty="0" smtClean="0">
                <a:solidFill>
                  <a:srgbClr val="FFFF00"/>
                </a:solidFill>
              </a:rPr>
              <a:t>Diagnosis &amp; </a:t>
            </a:r>
            <a:r>
              <a:rPr lang="en-US" sz="3200" dirty="0">
                <a:solidFill>
                  <a:srgbClr val="FFFF00"/>
                </a:solidFill>
              </a:rPr>
              <a:t>Process of </a:t>
            </a:r>
            <a:r>
              <a:rPr lang="en-US" sz="3200" dirty="0" smtClean="0">
                <a:solidFill>
                  <a:srgbClr val="FFFF00"/>
                </a:solidFill>
              </a:rPr>
              <a:t>Care/Therapy 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686302" y="2325138"/>
            <a:ext cx="3000375" cy="43942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33902" y="2756939"/>
            <a:ext cx="3286125" cy="4381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4426386" y="3076290"/>
            <a:ext cx="4513079" cy="3109434"/>
          </a:xfrm>
          <a:prstGeom prst="rect">
            <a:avLst/>
          </a:prstGeom>
          <a:solidFill>
            <a:srgbClr val="CCFFCC">
              <a:alpha val="40000"/>
            </a:srgbClr>
          </a:solidFill>
          <a:ln>
            <a:solidFill>
              <a:srgbClr val="3366FF"/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2000" dirty="0">
                <a:solidFill>
                  <a:srgbClr val="FFFF00"/>
                </a:solidFill>
              </a:rPr>
              <a:t>Diabetes Targeted Therapies </a:t>
            </a:r>
            <a:endParaRPr lang="en-US" sz="2000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en-US" sz="2000" dirty="0">
              <a:solidFill>
                <a:srgbClr val="FFFF00"/>
              </a:solidFill>
            </a:endParaRPr>
          </a:p>
          <a:p>
            <a:pPr marL="463550" indent="-463550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B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rgbClr val="FFFF00"/>
                </a:solidFill>
              </a:rPr>
              <a:t>= </a:t>
            </a:r>
            <a:r>
              <a:rPr lang="el-GR" sz="1800" dirty="0" smtClean="0">
                <a:solidFill>
                  <a:srgbClr val="FFFF00"/>
                </a:solidFill>
              </a:rPr>
              <a:t>β</a:t>
            </a:r>
            <a:r>
              <a:rPr lang="en-US" sz="1800" dirty="0" smtClean="0">
                <a:solidFill>
                  <a:srgbClr val="FFFF00"/>
                </a:solidFill>
              </a:rPr>
              <a:t>-cell: </a:t>
            </a:r>
            <a:r>
              <a:rPr lang="en-US" sz="1800" dirty="0" smtClean="0">
                <a:solidFill>
                  <a:schemeClr val="bg1"/>
                </a:solidFill>
              </a:rPr>
              <a:t>Incretin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smtClean="0">
                <a:solidFill>
                  <a:schemeClr val="bg1"/>
                </a:solidFill>
              </a:rPr>
              <a:t>glucagon-suppressing agents</a:t>
            </a:r>
            <a:r>
              <a:rPr lang="en-US" sz="1800" dirty="0">
                <a:solidFill>
                  <a:schemeClr val="bg1"/>
                </a:solidFill>
              </a:rPr>
              <a:t>, </a:t>
            </a:r>
            <a:r>
              <a:rPr lang="en-US" sz="1800" dirty="0" smtClean="0">
                <a:solidFill>
                  <a:schemeClr val="bg1"/>
                </a:solidFill>
              </a:rPr>
              <a:t>SGLT-2 inhibitors</a:t>
            </a:r>
            <a:endParaRPr lang="en-US" sz="1800" dirty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Br</a:t>
            </a:r>
            <a:r>
              <a:rPr lang="en-US" sz="1800" dirty="0" smtClean="0">
                <a:solidFill>
                  <a:srgbClr val="FFFF00"/>
                </a:solidFill>
              </a:rPr>
              <a:t>=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1800" dirty="0" smtClean="0">
                <a:solidFill>
                  <a:srgbClr val="FFFF00"/>
                </a:solidFill>
              </a:rPr>
              <a:t>Brain: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1800" dirty="0" err="1" smtClean="0">
                <a:solidFill>
                  <a:schemeClr val="bg1"/>
                </a:solidFill>
              </a:rPr>
              <a:t>Bromocriptine</a:t>
            </a:r>
            <a:r>
              <a:rPr lang="en-US" sz="1800" dirty="0" smtClean="0">
                <a:solidFill>
                  <a:schemeClr val="bg1"/>
                </a:solidFill>
              </a:rPr>
              <a:t>-QR, appetite suppressants</a:t>
            </a:r>
            <a:endParaRPr lang="en-US" sz="2200" b="1" dirty="0">
              <a:solidFill>
                <a:srgbClr val="EE0000"/>
              </a:solidFill>
            </a:endParaRPr>
          </a:p>
          <a:p>
            <a:pPr>
              <a:buNone/>
            </a:pPr>
            <a:r>
              <a:rPr lang="en-US" sz="2000" dirty="0">
                <a:solidFill>
                  <a:srgbClr val="FFFF00"/>
                </a:solidFill>
              </a:rPr>
              <a:t>I</a:t>
            </a:r>
            <a:r>
              <a:rPr lang="en-US" sz="1800" dirty="0">
                <a:solidFill>
                  <a:srgbClr val="FFFF00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rgbClr val="FFFF00"/>
                </a:solidFill>
              </a:rPr>
              <a:t>= </a:t>
            </a:r>
            <a:r>
              <a:rPr lang="en-US" sz="1800" dirty="0">
                <a:solidFill>
                  <a:srgbClr val="FFFF00"/>
                </a:solidFill>
              </a:rPr>
              <a:t>Inflammation</a:t>
            </a:r>
            <a:r>
              <a:rPr lang="en-US" sz="1800" dirty="0">
                <a:solidFill>
                  <a:srgbClr val="FFFFFF"/>
                </a:solidFill>
              </a:rPr>
              <a:t>: </a:t>
            </a:r>
            <a:r>
              <a:rPr lang="en-US" sz="1800" dirty="0" smtClean="0">
                <a:solidFill>
                  <a:schemeClr val="bg1"/>
                </a:solidFill>
              </a:rPr>
              <a:t>Incretin (</a:t>
            </a:r>
            <a:r>
              <a:rPr lang="en-US" sz="1800" dirty="0" smtClean="0">
                <a:solidFill>
                  <a:srgbClr val="FFFFFF"/>
                </a:solidFill>
              </a:rPr>
              <a:t>Drugs </a:t>
            </a:r>
            <a:r>
              <a:rPr lang="en-US" sz="1800" dirty="0">
                <a:solidFill>
                  <a:srgbClr val="FFFFFF"/>
                </a:solidFill>
              </a:rPr>
              <a:t>in development</a:t>
            </a:r>
            <a:r>
              <a:rPr lang="en-US" sz="1800" dirty="0" smtClean="0">
                <a:solidFill>
                  <a:srgbClr val="FFFFFF"/>
                </a:solidFill>
              </a:rPr>
              <a:t>)</a:t>
            </a:r>
            <a:endParaRPr lang="en-US" sz="1800" dirty="0">
              <a:solidFill>
                <a:schemeClr val="bg1"/>
              </a:solidFill>
            </a:endParaRPr>
          </a:p>
          <a:p>
            <a:pPr marL="0" indent="0">
              <a:lnSpc>
                <a:spcPts val="2800"/>
              </a:lnSpc>
              <a:buNone/>
            </a:pPr>
            <a:r>
              <a:rPr lang="en-US" sz="2000" dirty="0">
                <a:solidFill>
                  <a:srgbClr val="FFFF00"/>
                </a:solidFill>
              </a:rPr>
              <a:t>R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rgbClr val="FFFF00"/>
                </a:solidFill>
              </a:rPr>
              <a:t>= Resistance: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Metformin, pioglitazone (Drugs in development)</a:t>
            </a:r>
          </a:p>
          <a:p>
            <a:pPr marL="0" indent="0">
              <a:lnSpc>
                <a:spcPts val="2800"/>
              </a:lnSpc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E</a:t>
            </a:r>
            <a:r>
              <a:rPr lang="en-US" sz="1800" dirty="0" smtClean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rgbClr val="FFFF00"/>
                </a:solidFill>
              </a:rPr>
              <a:t>= Environment:</a:t>
            </a:r>
            <a:r>
              <a:rPr lang="en-US" sz="2000" dirty="0" smtClean="0">
                <a:solidFill>
                  <a:srgbClr val="FFFF00"/>
                </a:solidFill>
              </a:rPr>
              <a:t> </a:t>
            </a:r>
            <a:r>
              <a:rPr lang="en-US" sz="1800" dirty="0">
                <a:solidFill>
                  <a:schemeClr val="bg1"/>
                </a:solidFill>
              </a:rPr>
              <a:t>Diet/exercise; regulators of the gut </a:t>
            </a:r>
            <a:r>
              <a:rPr lang="en-US" sz="1800" dirty="0" err="1" smtClean="0">
                <a:solidFill>
                  <a:schemeClr val="bg1"/>
                </a:solidFill>
              </a:rPr>
              <a:t>microbiota</a:t>
            </a:r>
            <a:endParaRPr lang="en-US" sz="1500" b="1" dirty="0">
              <a:solidFill>
                <a:srgbClr val="EE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552996" y="6388100"/>
            <a:ext cx="17124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(  ) = Not proven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23976" y="638810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solidFill>
                <a:srgbClr val="EE0000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4400988" y="1404562"/>
            <a:ext cx="295541" cy="533102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19050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563345" y="669804"/>
            <a:ext cx="2047875" cy="923330"/>
          </a:xfrm>
          <a:prstGeom prst="rect">
            <a:avLst/>
          </a:prstGeom>
          <a:solidFill>
            <a:srgbClr val="FFFF99"/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Traditional Labs/Testing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FBS, RBS, HgA1c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07744" y="1910151"/>
            <a:ext cx="4164752" cy="101566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28575" cmpd="sng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Etiologic Diagnostic  Markers:</a:t>
            </a:r>
          </a:p>
          <a:p>
            <a:pPr algn="ctr"/>
            <a:r>
              <a:rPr lang="en-US" sz="2000" dirty="0"/>
              <a:t>β-Cell, </a:t>
            </a:r>
            <a:r>
              <a:rPr lang="en-US" sz="2000" dirty="0" smtClean="0"/>
              <a:t>Insulin resistance, Inflammation, </a:t>
            </a:r>
            <a:r>
              <a:rPr lang="en-US" sz="2000" dirty="0"/>
              <a:t>Environment, Genes    </a:t>
            </a:r>
          </a:p>
        </p:txBody>
      </p:sp>
      <p:grpSp>
        <p:nvGrpSpPr>
          <p:cNvPr id="3" name="Group 82"/>
          <p:cNvGrpSpPr/>
          <p:nvPr/>
        </p:nvGrpSpPr>
        <p:grpSpPr>
          <a:xfrm>
            <a:off x="6354019" y="622300"/>
            <a:ext cx="1301684" cy="1460124"/>
            <a:chOff x="6948026" y="622300"/>
            <a:chExt cx="1735578" cy="1460124"/>
          </a:xfrm>
        </p:grpSpPr>
        <p:sp>
          <p:nvSpPr>
            <p:cNvPr id="43" name="Bent-Up Arrow 42"/>
            <p:cNvSpPr/>
            <p:nvPr/>
          </p:nvSpPr>
          <p:spPr>
            <a:xfrm>
              <a:off x="7007401" y="1002398"/>
              <a:ext cx="1078740" cy="1080026"/>
            </a:xfrm>
            <a:prstGeom prst="bentUpArrow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948026" y="622300"/>
              <a:ext cx="1735578" cy="1200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000090"/>
                  </a:solidFill>
                </a:rPr>
                <a:t>Specific </a:t>
              </a:r>
              <a:r>
                <a:rPr lang="en-US" b="1" dirty="0" smtClean="0">
                  <a:solidFill>
                    <a:srgbClr val="000090"/>
                  </a:solidFill>
                </a:rPr>
                <a:t>Therapy addressing Genotype</a:t>
              </a:r>
              <a:endParaRPr lang="en-US" b="1" dirty="0">
                <a:solidFill>
                  <a:srgbClr val="000090"/>
                </a:solidFill>
              </a:endParaRPr>
            </a:p>
          </p:txBody>
        </p:sp>
      </p:grpSp>
      <p:grpSp>
        <p:nvGrpSpPr>
          <p:cNvPr id="6" name="Group 53"/>
          <p:cNvGrpSpPr/>
          <p:nvPr/>
        </p:nvGrpSpPr>
        <p:grpSpPr>
          <a:xfrm>
            <a:off x="6361197" y="2056699"/>
            <a:ext cx="752845" cy="913984"/>
            <a:chOff x="6482602" y="2056699"/>
            <a:chExt cx="1003794" cy="913984"/>
          </a:xfrm>
        </p:grpSpPr>
        <p:grpSp>
          <p:nvGrpSpPr>
            <p:cNvPr id="9" name="Group 50"/>
            <p:cNvGrpSpPr/>
            <p:nvPr/>
          </p:nvGrpSpPr>
          <p:grpSpPr>
            <a:xfrm>
              <a:off x="6482602" y="2189343"/>
              <a:ext cx="1003794" cy="781340"/>
              <a:chOff x="6482602" y="2189343"/>
              <a:chExt cx="1003794" cy="781340"/>
            </a:xfrm>
          </p:grpSpPr>
          <p:sp>
            <p:nvSpPr>
              <p:cNvPr id="26" name="Bent-Up Arrow 25"/>
              <p:cNvSpPr/>
              <p:nvPr/>
            </p:nvSpPr>
            <p:spPr>
              <a:xfrm flipV="1">
                <a:off x="6636004" y="2189343"/>
                <a:ext cx="850392" cy="781340"/>
              </a:xfrm>
              <a:prstGeom prst="bentUpArrow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 cmpd="sng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b="1" dirty="0"/>
              </a:p>
            </p:txBody>
          </p:sp>
          <p:sp>
            <p:nvSpPr>
              <p:cNvPr id="28" name="Rectangle 27"/>
              <p:cNvSpPr/>
              <p:nvPr/>
            </p:nvSpPr>
            <p:spPr>
              <a:xfrm rot="5400000">
                <a:off x="6745277" y="1930926"/>
                <a:ext cx="90203" cy="61555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b="1" dirty="0"/>
              </a:p>
            </p:txBody>
          </p:sp>
          <p:sp>
            <p:nvSpPr>
              <p:cNvPr id="29" name="Rectangle 28"/>
              <p:cNvSpPr/>
              <p:nvPr/>
            </p:nvSpPr>
            <p:spPr>
              <a:xfrm rot="5400000">
                <a:off x="6745277" y="1954676"/>
                <a:ext cx="90203" cy="61555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b="1" dirty="0"/>
              </a:p>
            </p:txBody>
          </p:sp>
          <p:sp>
            <p:nvSpPr>
              <p:cNvPr id="30" name="Rectangle 29"/>
              <p:cNvSpPr/>
              <p:nvPr/>
            </p:nvSpPr>
            <p:spPr>
              <a:xfrm rot="5400000">
                <a:off x="6745277" y="2014051"/>
                <a:ext cx="90203" cy="61555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19050" cmpd="sng"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b="1" dirty="0"/>
              </a:p>
            </p:txBody>
          </p:sp>
        </p:grpSp>
        <p:sp>
          <p:nvSpPr>
            <p:cNvPr id="52" name="Rectangle 51"/>
            <p:cNvSpPr/>
            <p:nvPr/>
          </p:nvSpPr>
          <p:spPr>
            <a:xfrm>
              <a:off x="6600492" y="2094299"/>
              <a:ext cx="151960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6551017" y="2056699"/>
              <a:ext cx="151960" cy="46166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</p:grpSp>
      <p:grpSp>
        <p:nvGrpSpPr>
          <p:cNvPr id="10" name="Group 55"/>
          <p:cNvGrpSpPr/>
          <p:nvPr/>
        </p:nvGrpSpPr>
        <p:grpSpPr>
          <a:xfrm>
            <a:off x="1926764" y="2189343"/>
            <a:ext cx="623637" cy="781340"/>
            <a:chOff x="1816894" y="2189343"/>
            <a:chExt cx="831516" cy="781340"/>
          </a:xfrm>
        </p:grpSpPr>
        <p:sp>
          <p:nvSpPr>
            <p:cNvPr id="34" name="Bent-Up Arrow 33"/>
            <p:cNvSpPr/>
            <p:nvPr/>
          </p:nvSpPr>
          <p:spPr>
            <a:xfrm flipH="1" flipV="1">
              <a:off x="1816894" y="2189343"/>
              <a:ext cx="823816" cy="781340"/>
            </a:xfrm>
            <a:prstGeom prst="bentUpArrow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35" name="Rectangle 34"/>
            <p:cNvSpPr/>
            <p:nvPr/>
          </p:nvSpPr>
          <p:spPr>
            <a:xfrm rot="5400000" flipV="1">
              <a:off x="2295531" y="1930926"/>
              <a:ext cx="90203" cy="61555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37" name="Rectangle 36"/>
            <p:cNvSpPr/>
            <p:nvPr/>
          </p:nvSpPr>
          <p:spPr>
            <a:xfrm rot="5400000" flipV="1">
              <a:off x="2295531" y="2025926"/>
              <a:ext cx="90203" cy="615554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36" name="Rectangle 35"/>
            <p:cNvSpPr/>
            <p:nvPr/>
          </p:nvSpPr>
          <p:spPr>
            <a:xfrm rot="5400000" flipV="1">
              <a:off x="2295531" y="1942801"/>
              <a:ext cx="90203" cy="615553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</p:grpSp>
      <p:sp>
        <p:nvSpPr>
          <p:cNvPr id="55" name="Rectangle 54"/>
          <p:cNvSpPr/>
          <p:nvPr/>
        </p:nvSpPr>
        <p:spPr>
          <a:xfrm rot="10800000" flipH="1" flipV="1">
            <a:off x="2425556" y="2045899"/>
            <a:ext cx="167472" cy="4616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9050" cmpd="sng"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/>
          </a:p>
        </p:txBody>
      </p:sp>
      <p:grpSp>
        <p:nvGrpSpPr>
          <p:cNvPr id="11" name="Group 60"/>
          <p:cNvGrpSpPr/>
          <p:nvPr/>
        </p:nvGrpSpPr>
        <p:grpSpPr>
          <a:xfrm>
            <a:off x="1323976" y="1002398"/>
            <a:ext cx="2090173" cy="712183"/>
            <a:chOff x="407550" y="817540"/>
            <a:chExt cx="2786897" cy="776134"/>
          </a:xfrm>
        </p:grpSpPr>
        <p:sp>
          <p:nvSpPr>
            <p:cNvPr id="40" name="Up Arrow 39"/>
            <p:cNvSpPr/>
            <p:nvPr/>
          </p:nvSpPr>
          <p:spPr>
            <a:xfrm rot="7787150">
              <a:off x="1859032" y="953858"/>
              <a:ext cx="301225" cy="978408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07550" y="817540"/>
              <a:ext cx="1696481" cy="712183"/>
            </a:xfrm>
            <a:prstGeom prst="rect">
              <a:avLst/>
            </a:prstGeom>
            <a:solidFill>
              <a:schemeClr val="bg1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b="1" dirty="0">
                  <a:solidFill>
                    <a:srgbClr val="000090"/>
                  </a:solidFill>
                </a:rPr>
                <a:t>At Risk </a:t>
              </a:r>
            </a:p>
            <a:p>
              <a:pPr algn="ctr">
                <a:lnSpc>
                  <a:spcPts val="2400"/>
                </a:lnSpc>
              </a:pPr>
              <a:r>
                <a:rPr lang="en-US" b="1" dirty="0">
                  <a:solidFill>
                    <a:srgbClr val="000090"/>
                  </a:solidFill>
                </a:rPr>
                <a:t>Individuals</a:t>
              </a:r>
            </a:p>
          </p:txBody>
        </p:sp>
        <p:sp>
          <p:nvSpPr>
            <p:cNvPr id="59" name="Up Arrow 58"/>
            <p:cNvSpPr/>
            <p:nvPr/>
          </p:nvSpPr>
          <p:spPr>
            <a:xfrm rot="5400000">
              <a:off x="2443308" y="529366"/>
              <a:ext cx="411860" cy="1090419"/>
            </a:xfrm>
            <a:prstGeom prst="up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 rot="5400000" flipH="1">
              <a:off x="2058945" y="808895"/>
              <a:ext cx="90170" cy="615553"/>
            </a:xfrm>
            <a:prstGeom prst="rect">
              <a:avLst/>
            </a:prstGeom>
            <a:solidFill>
              <a:schemeClr val="bg1"/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60" name="Rectangle 59"/>
            <p:cNvSpPr/>
            <p:nvPr/>
          </p:nvSpPr>
          <p:spPr>
            <a:xfrm rot="5400000" flipH="1">
              <a:off x="2151970" y="723795"/>
              <a:ext cx="90170" cy="615553"/>
            </a:xfrm>
            <a:prstGeom prst="rect">
              <a:avLst/>
            </a:prstGeom>
            <a:solidFill>
              <a:schemeClr val="bg1"/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  <p:sp>
          <p:nvSpPr>
            <p:cNvPr id="57" name="Rectangle 56"/>
            <p:cNvSpPr/>
            <p:nvPr/>
          </p:nvSpPr>
          <p:spPr>
            <a:xfrm rot="5400000" flipH="1">
              <a:off x="1885582" y="787136"/>
              <a:ext cx="161279" cy="615553"/>
            </a:xfrm>
            <a:prstGeom prst="rect">
              <a:avLst/>
            </a:prstGeom>
            <a:solidFill>
              <a:schemeClr val="bg1"/>
            </a:solidFill>
            <a:ln w="19050" cmpd="sng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/>
            </a:p>
          </p:txBody>
        </p:sp>
      </p:grpSp>
      <p:grpSp>
        <p:nvGrpSpPr>
          <p:cNvPr id="12" name="Group 88"/>
          <p:cNvGrpSpPr/>
          <p:nvPr/>
        </p:nvGrpSpPr>
        <p:grpSpPr>
          <a:xfrm>
            <a:off x="6282336" y="1859475"/>
            <a:ext cx="281255" cy="302809"/>
            <a:chOff x="6852446" y="1847597"/>
            <a:chExt cx="375006" cy="302809"/>
          </a:xfrm>
        </p:grpSpPr>
        <p:grpSp>
          <p:nvGrpSpPr>
            <p:cNvPr id="15" name="Group 74"/>
            <p:cNvGrpSpPr/>
            <p:nvPr/>
          </p:nvGrpSpPr>
          <p:grpSpPr>
            <a:xfrm>
              <a:off x="7004406" y="2045893"/>
              <a:ext cx="223046" cy="104513"/>
              <a:chOff x="9655337" y="2756933"/>
              <a:chExt cx="223046" cy="104513"/>
            </a:xfrm>
          </p:grpSpPr>
          <p:cxnSp>
            <p:nvCxnSpPr>
              <p:cNvPr id="76" name="Straight Connector 75"/>
              <p:cNvCxnSpPr/>
              <p:nvPr/>
            </p:nvCxnSpPr>
            <p:spPr>
              <a:xfrm>
                <a:off x="9659287" y="2756933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9659287" y="2806021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9655337" y="2859858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</p:grpSp>
        <p:grpSp>
          <p:nvGrpSpPr>
            <p:cNvPr id="16" name="Group 70"/>
            <p:cNvGrpSpPr/>
            <p:nvPr/>
          </p:nvGrpSpPr>
          <p:grpSpPr>
            <a:xfrm>
              <a:off x="6852446" y="1847597"/>
              <a:ext cx="223046" cy="104513"/>
              <a:chOff x="8687909" y="1495203"/>
              <a:chExt cx="223046" cy="104513"/>
            </a:xfrm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8691859" y="1495203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8691859" y="1544291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8687909" y="1598128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</p:grpSp>
        <p:grpSp>
          <p:nvGrpSpPr>
            <p:cNvPr id="17" name="Group 70"/>
            <p:cNvGrpSpPr/>
            <p:nvPr/>
          </p:nvGrpSpPr>
          <p:grpSpPr>
            <a:xfrm>
              <a:off x="6945471" y="1999997"/>
              <a:ext cx="223046" cy="104513"/>
              <a:chOff x="8687909" y="1495203"/>
              <a:chExt cx="223046" cy="104513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8691859" y="1495203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8691859" y="1544291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8687909" y="1598128"/>
                <a:ext cx="219096" cy="1588"/>
              </a:xfrm>
              <a:prstGeom prst="lin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76200" cmpd="sng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</p:cxnSp>
        </p:grpSp>
      </p:grpSp>
      <p:sp>
        <p:nvSpPr>
          <p:cNvPr id="48" name="TextBox 47"/>
          <p:cNvSpPr txBox="1"/>
          <p:nvPr/>
        </p:nvSpPr>
        <p:spPr>
          <a:xfrm>
            <a:off x="6399597" y="1742052"/>
            <a:ext cx="8080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90"/>
                </a:solidFill>
              </a:rPr>
              <a:t>Genes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0" y="3076290"/>
            <a:ext cx="4293034" cy="3865161"/>
          </a:xfrm>
          <a:prstGeom prst="rect">
            <a:avLst/>
          </a:prstGeom>
          <a:solidFill>
            <a:srgbClr val="CCFFCC">
              <a:alpha val="40000"/>
            </a:srgb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marL="463550" indent="-463550">
              <a:buNone/>
            </a:pPr>
            <a:r>
              <a:rPr lang="en-US" sz="1400" dirty="0">
                <a:solidFill>
                  <a:srgbClr val="FFFF00"/>
                </a:solidFill>
              </a:rPr>
              <a:t> Pre-Diabetes </a:t>
            </a:r>
            <a:r>
              <a:rPr lang="en-US" sz="1400" dirty="0" smtClean="0">
                <a:solidFill>
                  <a:srgbClr val="FFFF00"/>
                </a:solidFill>
              </a:rPr>
              <a:t>Targeted Therapies-</a:t>
            </a:r>
          </a:p>
          <a:p>
            <a:pPr marL="463550" indent="-463550">
              <a:buNone/>
            </a:pPr>
            <a:r>
              <a:rPr lang="en-US" sz="1400" dirty="0">
                <a:solidFill>
                  <a:srgbClr val="FFFF00"/>
                </a:solidFill>
              </a:rPr>
              <a:t>	</a:t>
            </a:r>
            <a:r>
              <a:rPr lang="en-US" sz="1400" dirty="0" smtClean="0">
                <a:solidFill>
                  <a:srgbClr val="FFFF00"/>
                </a:solidFill>
              </a:rPr>
              <a:t>	All Mechanisms Start Early</a:t>
            </a:r>
            <a:endParaRPr lang="en-US" sz="1400" dirty="0">
              <a:solidFill>
                <a:srgbClr val="FFFF00"/>
              </a:solidFill>
            </a:endParaRPr>
          </a:p>
          <a:p>
            <a:pPr marL="463550" indent="-463550">
              <a:lnSpc>
                <a:spcPts val="2800"/>
              </a:lnSpc>
            </a:pPr>
            <a:r>
              <a:rPr lang="en-US" sz="1400" dirty="0">
                <a:solidFill>
                  <a:srgbClr val="FFFF00"/>
                </a:solidFill>
              </a:rPr>
              <a:t>B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>
                <a:solidFill>
                  <a:srgbClr val="FFFF00"/>
                </a:solidFill>
              </a:rPr>
              <a:t>= 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l-GR" sz="1400" dirty="0">
                <a:solidFill>
                  <a:srgbClr val="FFFF00"/>
                </a:solidFill>
              </a:rPr>
              <a:t>β</a:t>
            </a:r>
            <a:r>
              <a:rPr lang="en-US" sz="1400" dirty="0">
                <a:solidFill>
                  <a:srgbClr val="FFFF00"/>
                </a:solidFill>
              </a:rPr>
              <a:t>-cell: </a:t>
            </a:r>
            <a:r>
              <a:rPr lang="en-US" sz="1400" dirty="0">
                <a:solidFill>
                  <a:srgbClr val="FFFFFF"/>
                </a:solidFill>
              </a:rPr>
              <a:t>(</a:t>
            </a:r>
            <a:r>
              <a:rPr lang="en-US" sz="1400" dirty="0" smtClean="0">
                <a:solidFill>
                  <a:srgbClr val="FFFFFF"/>
                </a:solidFill>
              </a:rPr>
              <a:t>Incretins)</a:t>
            </a:r>
          </a:p>
          <a:p>
            <a:pPr marL="463550" indent="-463550">
              <a:lnSpc>
                <a:spcPts val="2800"/>
              </a:lnSpc>
            </a:pPr>
            <a:r>
              <a:rPr lang="en-US" sz="1400" dirty="0" smtClean="0">
                <a:solidFill>
                  <a:srgbClr val="FFFF00"/>
                </a:solidFill>
              </a:rPr>
              <a:t>Br</a:t>
            </a:r>
            <a:r>
              <a:rPr lang="en-US" sz="1400" dirty="0">
                <a:solidFill>
                  <a:srgbClr val="FFFF00"/>
                </a:solidFill>
              </a:rPr>
              <a:t>=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>
                <a:solidFill>
                  <a:srgbClr val="FFFF00"/>
                </a:solidFill>
              </a:rPr>
              <a:t>Brain</a:t>
            </a:r>
            <a:r>
              <a:rPr lang="en-US" sz="1400" dirty="0" smtClean="0">
                <a:solidFill>
                  <a:srgbClr val="FFFFFF"/>
                </a:solidFill>
              </a:rPr>
              <a:t>: (</a:t>
            </a:r>
            <a:r>
              <a:rPr lang="en-US" sz="1400" dirty="0" err="1" smtClean="0">
                <a:solidFill>
                  <a:schemeClr val="bg1"/>
                </a:solidFill>
              </a:rPr>
              <a:t>Bromocriptine</a:t>
            </a:r>
            <a:r>
              <a:rPr lang="en-US" sz="1400" dirty="0" smtClean="0">
                <a:solidFill>
                  <a:schemeClr val="bg1"/>
                </a:solidFill>
              </a:rPr>
              <a:t>-QR)</a:t>
            </a:r>
            <a:endParaRPr lang="en-US" sz="1400" dirty="0">
              <a:solidFill>
                <a:schemeClr val="bg1"/>
              </a:solidFill>
            </a:endParaRPr>
          </a:p>
          <a:p>
            <a:pPr marL="463550" indent="-463550">
              <a:lnSpc>
                <a:spcPts val="2800"/>
              </a:lnSpc>
            </a:pPr>
            <a:r>
              <a:rPr lang="en-US" sz="1400" dirty="0">
                <a:solidFill>
                  <a:srgbClr val="FFFF00"/>
                </a:solidFill>
              </a:rPr>
              <a:t>I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>
                <a:solidFill>
                  <a:srgbClr val="FFFF00"/>
                </a:solidFill>
              </a:rPr>
              <a:t> =  Inflammation</a:t>
            </a:r>
            <a:r>
              <a:rPr lang="en-US" sz="1400" dirty="0" smtClean="0">
                <a:solidFill>
                  <a:srgbClr val="FFFFFF"/>
                </a:solidFill>
              </a:rPr>
              <a:t>: (Incretin</a:t>
            </a:r>
            <a:r>
              <a:rPr lang="en-US" sz="1400" dirty="0">
                <a:solidFill>
                  <a:srgbClr val="FFFFFF"/>
                </a:solidFill>
              </a:rPr>
              <a:t>, </a:t>
            </a:r>
            <a:r>
              <a:rPr lang="en-US" sz="1400" dirty="0" smtClean="0">
                <a:solidFill>
                  <a:srgbClr val="FFFFFF"/>
                </a:solidFill>
              </a:rPr>
              <a:t>drugs in development)</a:t>
            </a:r>
            <a:endParaRPr lang="en-US" sz="1400" dirty="0">
              <a:solidFill>
                <a:srgbClr val="FFFFFF"/>
              </a:solidFill>
            </a:endParaRPr>
          </a:p>
          <a:p>
            <a:pPr marL="463550" indent="-463550">
              <a:lnSpc>
                <a:spcPts val="2800"/>
              </a:lnSpc>
            </a:pPr>
            <a:r>
              <a:rPr lang="en-US" sz="1400" dirty="0">
                <a:solidFill>
                  <a:srgbClr val="FFFF00"/>
                </a:solidFill>
              </a:rPr>
              <a:t>R =</a:t>
            </a:r>
            <a:r>
              <a:rPr lang="en-US" sz="1400" dirty="0">
                <a:solidFill>
                  <a:srgbClr val="FFFFFF"/>
                </a:solidFill>
              </a:rPr>
              <a:t>  </a:t>
            </a:r>
            <a:r>
              <a:rPr lang="en-US" sz="1400" dirty="0">
                <a:solidFill>
                  <a:srgbClr val="FFFF00"/>
                </a:solidFill>
              </a:rPr>
              <a:t>Resistance</a:t>
            </a:r>
            <a:r>
              <a:rPr lang="en-US" sz="1400" dirty="0" smtClean="0">
                <a:solidFill>
                  <a:srgbClr val="FFFFFF"/>
                </a:solidFill>
              </a:rPr>
              <a:t>: Metformin, pioglitazone</a:t>
            </a:r>
            <a:endParaRPr lang="en-US" sz="1400" dirty="0">
              <a:solidFill>
                <a:srgbClr val="FFFFFF"/>
              </a:solidFill>
            </a:endParaRPr>
          </a:p>
          <a:p>
            <a:pPr>
              <a:lnSpc>
                <a:spcPts val="3000"/>
              </a:lnSpc>
            </a:pPr>
            <a:r>
              <a:rPr lang="en-US" sz="1400" dirty="0">
                <a:solidFill>
                  <a:srgbClr val="FFFF00"/>
                </a:solidFill>
              </a:rPr>
              <a:t>E</a:t>
            </a: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>
                <a:solidFill>
                  <a:srgbClr val="FFFF00"/>
                </a:solidFill>
              </a:rPr>
              <a:t>=</a:t>
            </a:r>
            <a:r>
              <a:rPr lang="en-US" sz="1400" dirty="0">
                <a:solidFill>
                  <a:srgbClr val="FFFFFF"/>
                </a:solidFill>
              </a:rPr>
              <a:t>  </a:t>
            </a:r>
            <a:r>
              <a:rPr lang="en-US" sz="1400" dirty="0">
                <a:solidFill>
                  <a:srgbClr val="FFFF00"/>
                </a:solidFill>
              </a:rPr>
              <a:t>Environment</a:t>
            </a:r>
            <a:r>
              <a:rPr lang="en-US" sz="1400" dirty="0" smtClean="0">
                <a:solidFill>
                  <a:srgbClr val="FFFFFF"/>
                </a:solidFill>
              </a:rPr>
              <a:t>: Diet/exercise; regulators of the  </a:t>
            </a:r>
          </a:p>
          <a:p>
            <a:pPr>
              <a:lnSpc>
                <a:spcPts val="3000"/>
              </a:lnSpc>
            </a:pPr>
            <a:r>
              <a:rPr lang="en-US" sz="1400" dirty="0">
                <a:solidFill>
                  <a:srgbClr val="FFFFFF"/>
                </a:solidFill>
              </a:rPr>
              <a:t> </a:t>
            </a:r>
            <a:r>
              <a:rPr lang="en-US" sz="1400" dirty="0" smtClean="0">
                <a:solidFill>
                  <a:srgbClr val="FFFFFF"/>
                </a:solidFill>
              </a:rPr>
              <a:t>                       gut </a:t>
            </a:r>
            <a:r>
              <a:rPr lang="en-US" sz="1400" dirty="0" err="1" smtClean="0">
                <a:solidFill>
                  <a:srgbClr val="FFFFFF"/>
                </a:solidFill>
              </a:rPr>
              <a:t>microbiota</a:t>
            </a:r>
            <a:endParaRPr lang="en-US" sz="1400" dirty="0" smtClean="0">
              <a:solidFill>
                <a:srgbClr val="FFFFFF"/>
              </a:solidFill>
            </a:endParaRPr>
          </a:p>
          <a:p>
            <a:pPr>
              <a:lnSpc>
                <a:spcPts val="3000"/>
              </a:lnSpc>
            </a:pPr>
            <a:endParaRPr lang="en-US" sz="1400" dirty="0" smtClean="0">
              <a:solidFill>
                <a:srgbClr val="FFFFFF"/>
              </a:solidFill>
            </a:endParaRPr>
          </a:p>
          <a:p>
            <a:pPr>
              <a:lnSpc>
                <a:spcPts val="3000"/>
              </a:lnSpc>
            </a:pPr>
            <a:r>
              <a:rPr lang="en-US" sz="1400" dirty="0" smtClean="0">
                <a:solidFill>
                  <a:srgbClr val="FFFFFF"/>
                </a:solidFill>
              </a:rPr>
              <a:t> </a:t>
            </a:r>
            <a:r>
              <a:rPr lang="en-US" b="1" dirty="0" smtClean="0">
                <a:solidFill>
                  <a:srgbClr val="FFFF00"/>
                </a:solidFill>
              </a:rPr>
              <a:t>Might consider Multiple Agents [ per </a:t>
            </a:r>
            <a:r>
              <a:rPr lang="en-US" b="1" dirty="0" err="1" smtClean="0">
                <a:solidFill>
                  <a:srgbClr val="FFFF00"/>
                </a:solidFill>
              </a:rPr>
              <a:t>DeFronzo</a:t>
            </a:r>
            <a:r>
              <a:rPr lang="en-US" b="1" dirty="0" smtClean="0">
                <a:solidFill>
                  <a:srgbClr val="FFFF00"/>
                </a:solidFill>
              </a:rPr>
              <a:t>   pre-</a:t>
            </a:r>
            <a:r>
              <a:rPr lang="en-US" b="1" dirty="0" err="1" smtClean="0">
                <a:solidFill>
                  <a:srgbClr val="FFFF00"/>
                </a:solidFill>
              </a:rPr>
              <a:t>dm</a:t>
            </a:r>
            <a:r>
              <a:rPr lang="en-US" b="1" dirty="0" smtClean="0">
                <a:solidFill>
                  <a:srgbClr val="FFFF00"/>
                </a:solidFill>
              </a:rPr>
              <a:t> protocol*]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3" name="Picture 22" descr="Screenshot 2015-09-05 14.23.5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" y="3539068"/>
            <a:ext cx="9137713" cy="3327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81007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5" grpId="0" animBg="1"/>
      <p:bldP spid="55" grpId="1" animBg="1"/>
      <p:bldP spid="48" grpId="0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311900" cy="9366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FF00"/>
                </a:solidFill>
                <a:ea typeface="+mj-ea"/>
                <a:cs typeface="+mj-cs"/>
              </a:rPr>
              <a:t>Therapeutic Principles Across Continuum of Care </a:t>
            </a:r>
            <a:r>
              <a:rPr lang="en-US" sz="2400" b="1" dirty="0" err="1" smtClean="0">
                <a:solidFill>
                  <a:srgbClr val="FFFF00"/>
                </a:solidFill>
                <a:ea typeface="+mj-ea"/>
                <a:cs typeface="+mj-cs"/>
              </a:rPr>
              <a:t>eg</a:t>
            </a:r>
            <a:r>
              <a:rPr lang="en-US" sz="2400" b="1" dirty="0" smtClean="0">
                <a:solidFill>
                  <a:srgbClr val="FFFF00"/>
                </a:solidFill>
                <a:ea typeface="+mj-ea"/>
                <a:cs typeface="+mj-cs"/>
              </a:rPr>
              <a:t>:</a:t>
            </a:r>
            <a:br>
              <a:rPr lang="en-US" sz="2400" b="1" dirty="0" smtClean="0">
                <a:solidFill>
                  <a:srgbClr val="FFFF00"/>
                </a:solidFill>
                <a:ea typeface="+mj-ea"/>
                <a:cs typeface="+mj-cs"/>
              </a:rPr>
            </a:br>
            <a:r>
              <a:rPr lang="en-US" sz="2400" b="1" dirty="0" smtClean="0">
                <a:solidFill>
                  <a:srgbClr val="FFFFFF"/>
                </a:solidFill>
                <a:ea typeface="+mj-ea"/>
                <a:cs typeface="+mj-cs"/>
              </a:rPr>
              <a:t>Right Drug for Right Patient and vice versa</a:t>
            </a:r>
            <a:endParaRPr lang="en-US" sz="2400" b="1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0763"/>
            <a:ext cx="6210300" cy="5837237"/>
          </a:xfrm>
        </p:spPr>
        <p:txBody>
          <a:bodyPr>
            <a:noAutofit/>
          </a:bodyPr>
          <a:lstStyle/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DETERMINE INSULIN DEPENDENCY-(DKA, c-peptide,?other 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DETERMINE Patient Specific Mechanisms of Hyperglycemia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endParaRPr lang="en-US" altLang="en-US" sz="1800">
              <a:solidFill>
                <a:srgbClr val="FFFF00"/>
              </a:solidFill>
              <a:ea typeface="ＭＳ Ｐゴシック" charset="-128"/>
            </a:endParaRPr>
          </a:p>
          <a:p>
            <a:pPr marL="0" indent="0" eaLnBrk="1" hangingPunct="1">
              <a:buSzPct val="90000"/>
              <a:buFont typeface="Wingdings" charset="2"/>
              <a:buChar char="Ø"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Treat ? </a:t>
            </a: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For prevention/ pre-diabetes</a:t>
            </a:r>
          </a:p>
          <a:p>
            <a:pPr marL="0" indent="0" eaLnBrk="1" hangingPunct="1">
              <a:buSzPct val="90000"/>
              <a:buFont typeface="Wingdings" charset="2"/>
              <a:buChar char="Ø"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Treat as many of the Egregious 11 Targets </a:t>
            </a: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as needed,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	 least # of agents, lowest sugars/HgA1c as possible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		 </a:t>
            </a: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without undue weight gain or hypoglycemia</a:t>
            </a:r>
          </a:p>
          <a:p>
            <a:pPr marL="0" indent="0" eaLnBrk="1" hangingPunct="1"/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Early Combination Therapy- Patient Centric-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		even 6.5-7.5 HgA1c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	   Efficacy, - CV event reduction, Weight Loss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	(Not first-second-third line; Not competition between 		classes)</a:t>
            </a:r>
          </a:p>
          <a:p>
            <a:pPr marL="0" indent="0" eaLnBrk="1" hangingPunct="1">
              <a:buSzPct val="90000"/>
              <a:buFont typeface="Wingdings" charset="2"/>
              <a:buChar char="Ø"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Can Modify therapy after 1m-not 3m-use Fructosamie</a:t>
            </a:r>
          </a:p>
          <a:p>
            <a:pPr marL="0" indent="0" eaLnBrk="1" hangingPunct="1">
              <a:buSzPct val="90000"/>
              <a:buFont typeface="Wingdings" charset="2"/>
              <a:buChar char="Ø"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Stabilize, preserve β-cells, the CORE DEFECT </a:t>
            </a:r>
          </a:p>
          <a:p>
            <a:pPr marL="0" indent="0" eaLnBrk="1" hangingPunct="1">
              <a:buSzPct val="90000"/>
              <a:buFont typeface="Wingdings" charset="2"/>
              <a:buChar char="Ø"/>
            </a:pP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 </a:t>
            </a: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( NO SU/GLINIDES)-</a:t>
            </a:r>
          </a:p>
          <a:p>
            <a:pPr marL="0" indent="0" eaLnBrk="1" hangingPunct="1">
              <a:buSzPct val="90000"/>
              <a:buFont typeface="Wingdings" charset="2"/>
              <a:buChar char="Ø"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Ideally agents will have potential to </a:t>
            </a:r>
          </a:p>
          <a:p>
            <a:pPr marL="0" indent="0" eaLnBrk="1" hangingPunct="1">
              <a:buSzPct val="90000"/>
              <a:buFont typeface="Arial" charset="0"/>
              <a:buNone/>
            </a:pPr>
            <a:r>
              <a:rPr lang="en-US" altLang="en-US" sz="1800">
                <a:solidFill>
                  <a:schemeClr val="bg1"/>
                </a:solidFill>
                <a:ea typeface="ＭＳ Ｐゴシック" charset="-128"/>
              </a:rPr>
              <a:t>	</a:t>
            </a:r>
            <a:r>
              <a:rPr lang="en-US" altLang="en-US" sz="1800">
                <a:solidFill>
                  <a:srgbClr val="FFFF00"/>
                </a:solidFill>
                <a:ea typeface="ＭＳ Ｐゴシック" charset="-128"/>
              </a:rPr>
              <a:t>synergistically decrease in CV risk factors  / outcomes </a:t>
            </a:r>
          </a:p>
        </p:txBody>
      </p:sp>
      <p:pic>
        <p:nvPicPr>
          <p:cNvPr id="98307" name="Picture 4" descr="Screenshot 2015-09-05 14.41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600" y="0"/>
            <a:ext cx="332740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48769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4300" y="0"/>
            <a:ext cx="6426200" cy="936625"/>
          </a:xfrm>
        </p:spPr>
        <p:txBody>
          <a:bodyPr rtlCol="0"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FF00"/>
                </a:solidFill>
                <a:ea typeface="+mj-ea"/>
                <a:cs typeface="+mj-cs"/>
              </a:rPr>
              <a:t>Therapeutic Principles Across Continuum of Care </a:t>
            </a:r>
            <a:r>
              <a:rPr lang="en-US" sz="2400" b="1" dirty="0" err="1" smtClean="0">
                <a:solidFill>
                  <a:srgbClr val="FFFF00"/>
                </a:solidFill>
                <a:ea typeface="+mj-ea"/>
                <a:cs typeface="+mj-cs"/>
              </a:rPr>
              <a:t>eg</a:t>
            </a:r>
            <a:r>
              <a:rPr lang="en-US" sz="2400" b="1" dirty="0" smtClean="0">
                <a:solidFill>
                  <a:srgbClr val="FFFF00"/>
                </a:solidFill>
                <a:ea typeface="+mj-ea"/>
                <a:cs typeface="+mj-cs"/>
              </a:rPr>
              <a:t>:</a:t>
            </a:r>
            <a:br>
              <a:rPr lang="en-US" sz="2400" b="1" dirty="0" smtClean="0">
                <a:solidFill>
                  <a:srgbClr val="FFFF00"/>
                </a:solidFill>
                <a:ea typeface="+mj-ea"/>
                <a:cs typeface="+mj-cs"/>
              </a:rPr>
            </a:br>
            <a:r>
              <a:rPr lang="en-US" sz="2400" b="1" dirty="0" smtClean="0">
                <a:solidFill>
                  <a:srgbClr val="FFFFFF"/>
                </a:solidFill>
                <a:ea typeface="+mj-ea"/>
                <a:cs typeface="+mj-cs"/>
              </a:rPr>
              <a:t>Right Drug for Right Patient and vice versa</a:t>
            </a:r>
            <a:endParaRPr lang="en-US" sz="2400" b="1" dirty="0">
              <a:solidFill>
                <a:srgbClr val="FFFFFF"/>
              </a:solidFill>
              <a:ea typeface="+mj-ea"/>
              <a:cs typeface="+mj-cs"/>
            </a:endParaRPr>
          </a:p>
        </p:txBody>
      </p:sp>
      <p:pic>
        <p:nvPicPr>
          <p:cNvPr id="99330" name="Picture 4" descr="Screenshot 2015-09-05 14.41.5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700" y="0"/>
            <a:ext cx="4051300" cy="627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33363" y="1363663"/>
            <a:ext cx="5214937" cy="55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Delay Need for Insulin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endParaRPr lang="en-US" altLang="zh-CN" sz="28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2. No need for Early Insulin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8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3. If need Insulin, Continue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	Non-Insulin RX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	(Avoids need for Meal-Time 							Insulin-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 (</a:t>
            </a:r>
            <a:r>
              <a:rPr lang="en-US" altLang="zh-CN" sz="20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Decrease Risk Hypoglycemia 85%- Garber)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2000" b="1" dirty="0">
              <a:solidFill>
                <a:srgbClr val="FFFF00"/>
              </a:solidFill>
              <a:latin typeface="+mn-lt"/>
              <a:ea typeface="MS PGothic" charset="0"/>
              <a:cs typeface="MS PGothic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rgbClr val="FFFF00"/>
                </a:solidFill>
                <a:latin typeface="+mn-lt"/>
                <a:ea typeface="MS PGothic" charset="0"/>
                <a:cs typeface="MS PGothic" charset="0"/>
              </a:rPr>
              <a:t>4. Get Patients off insulin who 	had been given early Insulin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800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00618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rgbClr val="FFFF00"/>
                </a:solidFill>
              </a:rPr>
              <a:t>Hedge your Bets: Incretins for all patients</a:t>
            </a:r>
            <a:r>
              <a:rPr lang="en-US" sz="4000" dirty="0" smtClean="0">
                <a:solidFill>
                  <a:srgbClr val="FFFF00"/>
                </a:solidFill>
                <a:sym typeface="Wingdings"/>
              </a:rPr>
              <a:t/>
            </a:r>
            <a:br>
              <a:rPr lang="en-US" sz="4000" dirty="0" smtClean="0">
                <a:solidFill>
                  <a:srgbClr val="FFFF00"/>
                </a:solidFill>
                <a:sym typeface="Wingdings"/>
              </a:rPr>
            </a:br>
            <a:r>
              <a:rPr lang="en-US" sz="2700" dirty="0" smtClean="0">
                <a:solidFill>
                  <a:srgbClr val="FFFF00"/>
                </a:solidFill>
                <a:sym typeface="Wingdings"/>
              </a:rPr>
              <a:t>DPP4 inhibitors, GLP-1 RAs, [other agents that increase GLP-1 </a:t>
            </a:r>
            <a:br>
              <a:rPr lang="en-US" sz="2700" dirty="0" smtClean="0">
                <a:solidFill>
                  <a:srgbClr val="FFFF00"/>
                </a:solidFill>
                <a:sym typeface="Wingdings"/>
              </a:rPr>
            </a:br>
            <a:r>
              <a:rPr lang="en-US" sz="2700" dirty="0" err="1" smtClean="0">
                <a:solidFill>
                  <a:srgbClr val="FFFF00"/>
                </a:solidFill>
                <a:sym typeface="Wingdings"/>
              </a:rPr>
              <a:t>eg</a:t>
            </a:r>
            <a:r>
              <a:rPr lang="en-US" sz="2700" dirty="0" smtClean="0">
                <a:solidFill>
                  <a:srgbClr val="FFFF00"/>
                </a:solidFill>
                <a:sym typeface="Wingdings"/>
              </a:rPr>
              <a:t>: metformin, </a:t>
            </a:r>
            <a:r>
              <a:rPr lang="en-US" sz="2700" dirty="0" err="1" smtClean="0">
                <a:solidFill>
                  <a:srgbClr val="FFFF00"/>
                </a:solidFill>
                <a:sym typeface="Wingdings"/>
              </a:rPr>
              <a:t>colsevalam</a:t>
            </a:r>
            <a:r>
              <a:rPr lang="en-US" sz="2700" dirty="0" smtClean="0">
                <a:solidFill>
                  <a:srgbClr val="FFFF00"/>
                </a:solidFill>
                <a:sym typeface="Wingdings"/>
              </a:rPr>
              <a:t>, (</a:t>
            </a:r>
            <a:r>
              <a:rPr lang="en-US" sz="2700" dirty="0">
                <a:solidFill>
                  <a:srgbClr val="FFFF00"/>
                </a:solidFill>
                <a:sym typeface="Wingdings"/>
              </a:rPr>
              <a:t>TGR-5</a:t>
            </a:r>
            <a:r>
              <a:rPr lang="en-US" sz="2700" dirty="0" smtClean="0">
                <a:solidFill>
                  <a:srgbClr val="FFFF00"/>
                </a:solidFill>
                <a:sym typeface="Wingdings"/>
              </a:rPr>
              <a:t>)]</a:t>
            </a:r>
            <a:endParaRPr lang="en-US" sz="27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013" y="1721924"/>
            <a:ext cx="8181307" cy="4784142"/>
          </a:xfrm>
        </p:spPr>
        <p:txBody>
          <a:bodyPr>
            <a:normAutofit/>
          </a:bodyPr>
          <a:lstStyle/>
          <a:p>
            <a:pPr marL="396875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T1DM: </a:t>
            </a:r>
            <a:r>
              <a:rPr lang="en-US" sz="2400" dirty="0" smtClean="0">
                <a:solidFill>
                  <a:schemeClr val="bg1"/>
                </a:solidFill>
              </a:rPr>
              <a:t>minimize brittle, dawn, </a:t>
            </a:r>
            <a:r>
              <a:rPr lang="en-US" sz="2400" dirty="0" err="1" smtClean="0">
                <a:solidFill>
                  <a:schemeClr val="bg1"/>
                </a:solidFill>
              </a:rPr>
              <a:t>unpredictablity</a:t>
            </a:r>
            <a:r>
              <a:rPr lang="en-US" sz="2400" dirty="0" smtClean="0">
                <a:solidFill>
                  <a:schemeClr val="bg1"/>
                </a:solidFill>
              </a:rPr>
              <a:t>, variability, ? CV benefits, Treat those ‘Type 2’ Genes’, ANTI-INFLAMMATORY</a:t>
            </a:r>
          </a:p>
          <a:p>
            <a:pPr marL="0" indent="0">
              <a:buNone/>
            </a:pPr>
            <a:endParaRPr lang="en-US" sz="7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LADA</a:t>
            </a:r>
            <a:r>
              <a:rPr lang="en-US" sz="2400" dirty="0" smtClean="0">
                <a:solidFill>
                  <a:schemeClr val="bg1"/>
                </a:solidFill>
              </a:rPr>
              <a:t> = SPIDDM/ Autoimmune T2DM. Same as above -  Slow , stabilize disease process, ANTI-INFLAMMATORY</a:t>
            </a:r>
          </a:p>
          <a:p>
            <a:pPr marL="0" indent="0">
              <a:buNone/>
            </a:pPr>
            <a:endParaRPr lang="en-US" sz="700" dirty="0" smtClean="0">
              <a:solidFill>
                <a:schemeClr val="bg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T2DM: </a:t>
            </a:r>
            <a:r>
              <a:rPr lang="en-US" sz="2400" dirty="0" smtClean="0">
                <a:solidFill>
                  <a:schemeClr val="bg1"/>
                </a:solidFill>
              </a:rPr>
              <a:t>Same </a:t>
            </a:r>
            <a:r>
              <a:rPr lang="en-US" sz="2400" dirty="0">
                <a:solidFill>
                  <a:schemeClr val="bg1"/>
                </a:solidFill>
              </a:rPr>
              <a:t>as </a:t>
            </a:r>
            <a:r>
              <a:rPr lang="en-US" sz="2400" dirty="0" smtClean="0">
                <a:solidFill>
                  <a:schemeClr val="bg1"/>
                </a:solidFill>
              </a:rPr>
              <a:t>above, treats 7 MOA’s of </a:t>
            </a:r>
            <a:r>
              <a:rPr lang="en-US" sz="2400" dirty="0" err="1" smtClean="0">
                <a:solidFill>
                  <a:schemeClr val="bg1"/>
                </a:solidFill>
              </a:rPr>
              <a:t>DeFronzo’s</a:t>
            </a:r>
            <a:r>
              <a:rPr lang="en-US" sz="2400" dirty="0" smtClean="0">
                <a:solidFill>
                  <a:schemeClr val="bg1"/>
                </a:solidFill>
              </a:rPr>
              <a:t> Octet, decreases  oxidative stress, </a:t>
            </a:r>
            <a:r>
              <a:rPr lang="el-GR" sz="2400" dirty="0" smtClean="0">
                <a:solidFill>
                  <a:schemeClr val="bg1"/>
                </a:solidFill>
              </a:rPr>
              <a:t>β</a:t>
            </a:r>
            <a:r>
              <a:rPr lang="en-US" sz="2400" dirty="0" smtClean="0">
                <a:solidFill>
                  <a:schemeClr val="bg1"/>
                </a:solidFill>
              </a:rPr>
              <a:t>-cell inflammation decreases </a:t>
            </a:r>
            <a:r>
              <a:rPr lang="en-US" sz="2400" dirty="0" err="1" smtClean="0">
                <a:solidFill>
                  <a:schemeClr val="bg1"/>
                </a:solidFill>
              </a:rPr>
              <a:t>lipo</a:t>
            </a:r>
            <a:r>
              <a:rPr lang="en-US" sz="2400" dirty="0" smtClean="0">
                <a:solidFill>
                  <a:schemeClr val="bg1"/>
                </a:solidFill>
              </a:rPr>
              <a:t>- and gluco-toxicity, ?preserve mass, decreases appetite, treats IR via wt. loss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FF00"/>
                </a:solidFill>
              </a:rPr>
              <a:t>  MODY 3- recent report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62247" y="5828292"/>
            <a:ext cx="9144000" cy="98206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ALL DM – potential CV benefit (ANTI-INFLAMMATORY)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82933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23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Reference list  for last slide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888" y="622300"/>
            <a:ext cx="8629650" cy="623570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 LADA</a:t>
            </a:r>
          </a:p>
          <a:p>
            <a:pPr lvl="0"/>
            <a:r>
              <a:rPr lang="en-US" sz="1200" dirty="0">
                <a:solidFill>
                  <a:srgbClr val="0000FF"/>
                </a:solidFill>
                <a:hlinkClick r:id="rId2" invalidUrl="http://proxy.library.upenn.edu:2082/pubmed?term=Zhao Y[Author]&amp;cauthor=true&amp;cauthor_uid=24432999"/>
              </a:rPr>
              <a:t>Zhao </a:t>
            </a:r>
            <a:r>
              <a:rPr lang="en-US" sz="1200" dirty="0" err="1">
                <a:solidFill>
                  <a:srgbClr val="0000FF"/>
                </a:solidFill>
                <a:hlinkClick r:id="rId3" invalidUrl="http://proxy.library.upenn.edu:2082/pubmed?term=Zhao Y[Author]&amp;cauthor=true&amp;cauthor_uid=24432999"/>
              </a:rPr>
              <a:t>Y</a:t>
            </a:r>
            <a:r>
              <a:rPr lang="en-US" sz="1200" dirty="0" err="1">
                <a:solidFill>
                  <a:srgbClr val="0000FF"/>
                </a:solidFill>
              </a:rPr>
              <a:t>,et</a:t>
            </a:r>
            <a:r>
              <a:rPr lang="en-US" sz="1200" dirty="0">
                <a:solidFill>
                  <a:srgbClr val="0000FF"/>
                </a:solidFill>
              </a:rPr>
              <a:t> al . </a:t>
            </a:r>
            <a:r>
              <a:rPr lang="en-US" sz="1200" dirty="0" err="1">
                <a:solidFill>
                  <a:srgbClr val="0000FF"/>
                </a:solidFill>
              </a:rPr>
              <a:t>Dipeptidyl</a:t>
            </a:r>
            <a:r>
              <a:rPr lang="en-US" sz="1200" dirty="0">
                <a:solidFill>
                  <a:srgbClr val="0000FF"/>
                </a:solidFill>
              </a:rPr>
              <a:t> peptidase 4 inhibitor </a:t>
            </a:r>
            <a:r>
              <a:rPr lang="en-US" sz="1200" dirty="0" err="1">
                <a:solidFill>
                  <a:srgbClr val="0000FF"/>
                </a:solidFill>
              </a:rPr>
              <a:t>sitagliptin</a:t>
            </a:r>
            <a:r>
              <a:rPr lang="en-US" sz="1200" dirty="0">
                <a:solidFill>
                  <a:srgbClr val="0000FF"/>
                </a:solidFill>
              </a:rPr>
              <a:t> maintains β-cell function in patients with recent-onset latent autoimmune diabetes in adults: one year prospective </a:t>
            </a:r>
            <a:r>
              <a:rPr lang="en-US" sz="1200" dirty="0" err="1">
                <a:solidFill>
                  <a:srgbClr val="0000FF"/>
                </a:solidFill>
              </a:rPr>
              <a:t>study.,J</a:t>
            </a:r>
            <a:r>
              <a:rPr lang="en-US" sz="1200" dirty="0">
                <a:solidFill>
                  <a:srgbClr val="0000FF"/>
                </a:solidFill>
              </a:rPr>
              <a:t> Clin Endocrinol Metab. 2014 Jan 16:jc20133633.</a:t>
            </a:r>
          </a:p>
          <a:p>
            <a:pPr marL="0" lv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TYPE 1</a:t>
            </a:r>
          </a:p>
          <a:p>
            <a:r>
              <a:rPr lang="en-US" sz="1200" dirty="0">
                <a:solidFill>
                  <a:srgbClr val="0000FF"/>
                </a:solidFill>
              </a:rPr>
              <a:t>Ellis et al, Effect of </a:t>
            </a:r>
            <a:r>
              <a:rPr lang="en-US" sz="1200" dirty="0" err="1">
                <a:solidFill>
                  <a:srgbClr val="0000FF"/>
                </a:solidFill>
              </a:rPr>
              <a:t>Sitagliptin</a:t>
            </a:r>
            <a:r>
              <a:rPr lang="en-US" sz="1200" dirty="0">
                <a:solidFill>
                  <a:srgbClr val="0000FF"/>
                </a:solidFill>
              </a:rPr>
              <a:t> on glucose control in Adult patients with Type 1 DM, Diabetic Medicine DOI: 10.1111/j.1464-5491.2011.03331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Kielgast</a:t>
            </a:r>
            <a:r>
              <a:rPr lang="en-US" sz="1200" dirty="0">
                <a:solidFill>
                  <a:srgbClr val="0000FF"/>
                </a:solidFill>
              </a:rPr>
              <a:t> U., et al  Treatment of Type 1 Diabetic Patients with GLP-1 and GLP-1 Agonists, Current Diabetes Reviews,2009, 5:266-275</a:t>
            </a:r>
          </a:p>
          <a:p>
            <a:pPr marL="0" lvl="0" indent="0">
              <a:buNone/>
            </a:pPr>
            <a:r>
              <a:rPr lang="en-US" sz="1200" dirty="0">
                <a:solidFill>
                  <a:srgbClr val="0000FF"/>
                </a:solidFill>
              </a:rPr>
              <a:t>TYPE 2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Ju</a:t>
            </a:r>
            <a:r>
              <a:rPr lang="en-US" sz="1200" dirty="0">
                <a:solidFill>
                  <a:srgbClr val="0000FF"/>
                </a:solidFill>
              </a:rPr>
              <a:t>-Young Kim,Exendin-4 Protects Against Sulfonylurea-Induced β-Cell Apoptosis, J </a:t>
            </a:r>
            <a:r>
              <a:rPr lang="en-US" sz="1200" dirty="0" err="1">
                <a:solidFill>
                  <a:srgbClr val="0000FF"/>
                </a:solidFill>
              </a:rPr>
              <a:t>Pharmacol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Sci</a:t>
            </a:r>
            <a:r>
              <a:rPr lang="en-US" sz="1200" dirty="0">
                <a:solidFill>
                  <a:srgbClr val="0000FF"/>
                </a:solidFill>
              </a:rPr>
              <a:t> 118, 65 – 74 (2012)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Drucker</a:t>
            </a:r>
            <a:r>
              <a:rPr lang="en-US" sz="1200" dirty="0">
                <a:solidFill>
                  <a:srgbClr val="0000FF"/>
                </a:solidFill>
              </a:rPr>
              <a:t> DJ, Rosen CF. Glucagon-like peptide-1 (GLP-1) receptor agonists, obesity and psoriasis: diabetes meets dermatology. </a:t>
            </a:r>
            <a:r>
              <a:rPr lang="en-US" sz="1200" dirty="0" err="1">
                <a:solidFill>
                  <a:srgbClr val="0000FF"/>
                </a:solidFill>
              </a:rPr>
              <a:t>Diabetologia</a:t>
            </a:r>
            <a:r>
              <a:rPr lang="en-US" sz="1200" dirty="0">
                <a:solidFill>
                  <a:srgbClr val="0000FF"/>
                </a:solidFill>
              </a:rPr>
              <a:t> 2011;54:2741–2744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Chaudhuri</a:t>
            </a:r>
            <a:r>
              <a:rPr lang="en-US" sz="1200" dirty="0">
                <a:solidFill>
                  <a:srgbClr val="0000FF"/>
                </a:solidFill>
              </a:rPr>
              <a:t> A, </a:t>
            </a:r>
            <a:r>
              <a:rPr lang="en-US" sz="1200" dirty="0" err="1">
                <a:solidFill>
                  <a:srgbClr val="0000FF"/>
                </a:solidFill>
              </a:rPr>
              <a:t>Ghanim</a:t>
            </a:r>
            <a:r>
              <a:rPr lang="en-US" sz="1200" dirty="0">
                <a:solidFill>
                  <a:srgbClr val="0000FF"/>
                </a:solidFill>
              </a:rPr>
              <a:t> H, </a:t>
            </a:r>
            <a:r>
              <a:rPr lang="en-US" sz="1200" dirty="0" err="1">
                <a:solidFill>
                  <a:srgbClr val="0000FF"/>
                </a:solidFill>
              </a:rPr>
              <a:t>Vora</a:t>
            </a:r>
            <a:r>
              <a:rPr lang="en-US" sz="1200" dirty="0">
                <a:solidFill>
                  <a:srgbClr val="0000FF"/>
                </a:solidFill>
              </a:rPr>
              <a:t> M, et al. </a:t>
            </a:r>
            <a:r>
              <a:rPr lang="en-US" sz="1200" dirty="0" err="1">
                <a:solidFill>
                  <a:srgbClr val="0000FF"/>
                </a:solidFill>
              </a:rPr>
              <a:t>Exenatide</a:t>
            </a:r>
            <a:r>
              <a:rPr lang="en-US" sz="1200" dirty="0">
                <a:solidFill>
                  <a:srgbClr val="0000FF"/>
                </a:solidFill>
              </a:rPr>
              <a:t> exerts a potent </a:t>
            </a:r>
            <a:r>
              <a:rPr lang="en-US" sz="1200" dirty="0" err="1">
                <a:solidFill>
                  <a:srgbClr val="0000FF"/>
                </a:solidFill>
              </a:rPr>
              <a:t>antiinflammatory</a:t>
            </a:r>
            <a:r>
              <a:rPr lang="en-US" sz="1200" dirty="0">
                <a:solidFill>
                  <a:srgbClr val="0000FF"/>
                </a:solidFill>
              </a:rPr>
              <a:t> effect. J </a:t>
            </a:r>
            <a:r>
              <a:rPr lang="en-US" sz="1200" dirty="0" err="1">
                <a:solidFill>
                  <a:srgbClr val="0000FF"/>
                </a:solidFill>
              </a:rPr>
              <a:t>Clin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Endocrinol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Metab</a:t>
            </a:r>
            <a:r>
              <a:rPr lang="en-US" sz="1200" dirty="0">
                <a:solidFill>
                  <a:srgbClr val="0000FF"/>
                </a:solidFill>
              </a:rPr>
              <a:t> 2012;97:198–207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Makdissi</a:t>
            </a:r>
            <a:r>
              <a:rPr lang="en-US" sz="1200" dirty="0">
                <a:solidFill>
                  <a:srgbClr val="0000FF"/>
                </a:solidFill>
              </a:rPr>
              <a:t> A, </a:t>
            </a:r>
            <a:r>
              <a:rPr lang="en-US" sz="1200" dirty="0" err="1">
                <a:solidFill>
                  <a:srgbClr val="0000FF"/>
                </a:solidFill>
              </a:rPr>
              <a:t>Ghanim</a:t>
            </a:r>
            <a:r>
              <a:rPr lang="en-US" sz="1200" dirty="0">
                <a:solidFill>
                  <a:srgbClr val="0000FF"/>
                </a:solidFill>
              </a:rPr>
              <a:t> H, </a:t>
            </a:r>
            <a:r>
              <a:rPr lang="en-US" sz="1200" dirty="0" err="1">
                <a:solidFill>
                  <a:srgbClr val="0000FF"/>
                </a:solidFill>
              </a:rPr>
              <a:t>Vora</a:t>
            </a:r>
            <a:r>
              <a:rPr lang="en-US" sz="1200" dirty="0">
                <a:solidFill>
                  <a:srgbClr val="0000FF"/>
                </a:solidFill>
              </a:rPr>
              <a:t> M, et al. </a:t>
            </a:r>
            <a:r>
              <a:rPr lang="en-US" sz="1200" dirty="0" err="1">
                <a:solidFill>
                  <a:srgbClr val="0000FF"/>
                </a:solidFill>
              </a:rPr>
              <a:t>Sitagliptin</a:t>
            </a:r>
            <a:r>
              <a:rPr lang="en-US" sz="1200" dirty="0">
                <a:solidFill>
                  <a:srgbClr val="0000FF"/>
                </a:solidFill>
              </a:rPr>
              <a:t> exerts an </a:t>
            </a:r>
            <a:r>
              <a:rPr lang="en-US" sz="1200" dirty="0" err="1">
                <a:solidFill>
                  <a:srgbClr val="0000FF"/>
                </a:solidFill>
              </a:rPr>
              <a:t>antinflammatory</a:t>
            </a:r>
            <a:r>
              <a:rPr lang="en-US" sz="1200" dirty="0">
                <a:solidFill>
                  <a:srgbClr val="0000FF"/>
                </a:solidFill>
              </a:rPr>
              <a:t> action. J </a:t>
            </a:r>
            <a:r>
              <a:rPr lang="en-US" sz="1200" dirty="0" err="1">
                <a:solidFill>
                  <a:srgbClr val="0000FF"/>
                </a:solidFill>
              </a:rPr>
              <a:t>Clin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Endocrinol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Metab</a:t>
            </a:r>
            <a:r>
              <a:rPr lang="en-US" sz="1200" dirty="0">
                <a:solidFill>
                  <a:srgbClr val="0000FF"/>
                </a:solidFill>
              </a:rPr>
              <a:t> 2012;97:3333–3341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Drucker</a:t>
            </a:r>
            <a:r>
              <a:rPr lang="en-US" sz="1200" dirty="0">
                <a:solidFill>
                  <a:srgbClr val="0000FF"/>
                </a:solidFill>
              </a:rPr>
              <a:t>, D.,</a:t>
            </a:r>
            <a:r>
              <a:rPr lang="hu-HU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Incretin</a:t>
            </a:r>
            <a:r>
              <a:rPr lang="en-US" sz="1200" dirty="0">
                <a:solidFill>
                  <a:srgbClr val="0000FF"/>
                </a:solidFill>
              </a:rPr>
              <a:t> Action in the Pancreas: Potential Promise, Possible Perils, and Pathological Pitfalls</a:t>
            </a:r>
            <a:r>
              <a:rPr lang="hu-HU" sz="1200" dirty="0">
                <a:solidFill>
                  <a:srgbClr val="0000FF"/>
                </a:solidFill>
              </a:rPr>
              <a:t>Diabetes 62:3316–3323, 2013</a:t>
            </a:r>
          </a:p>
          <a:p>
            <a:r>
              <a:rPr lang="en-US" sz="1200" dirty="0" err="1">
                <a:solidFill>
                  <a:srgbClr val="0000FF"/>
                </a:solidFill>
              </a:rPr>
              <a:t>Shimoda</a:t>
            </a:r>
            <a:r>
              <a:rPr lang="en-US" sz="1200" dirty="0">
                <a:solidFill>
                  <a:srgbClr val="0000FF"/>
                </a:solidFill>
              </a:rPr>
              <a:t> M, Kanda Y, </a:t>
            </a:r>
            <a:r>
              <a:rPr lang="en-US" sz="1200" dirty="0" err="1">
                <a:solidFill>
                  <a:srgbClr val="0000FF"/>
                </a:solidFill>
              </a:rPr>
              <a:t>Hamamoto</a:t>
            </a:r>
            <a:r>
              <a:rPr lang="en-US" sz="1200" dirty="0">
                <a:solidFill>
                  <a:srgbClr val="0000FF"/>
                </a:solidFill>
              </a:rPr>
              <a:t> S, </a:t>
            </a:r>
            <a:r>
              <a:rPr lang="en-US" sz="1200" dirty="0" err="1">
                <a:solidFill>
                  <a:srgbClr val="0000FF"/>
                </a:solidFill>
              </a:rPr>
              <a:t>Tawaramoto</a:t>
            </a:r>
            <a:r>
              <a:rPr lang="en-US" sz="1200" dirty="0">
                <a:solidFill>
                  <a:srgbClr val="0000FF"/>
                </a:solidFill>
              </a:rPr>
              <a:t> K, </a:t>
            </a:r>
            <a:r>
              <a:rPr lang="en-US" sz="1200" dirty="0" err="1">
                <a:solidFill>
                  <a:srgbClr val="0000FF"/>
                </a:solidFill>
              </a:rPr>
              <a:t>Hashiramoto</a:t>
            </a:r>
            <a:r>
              <a:rPr lang="en-US" sz="1200" dirty="0">
                <a:solidFill>
                  <a:srgbClr val="0000FF"/>
                </a:solidFill>
              </a:rPr>
              <a:t> M, </a:t>
            </a:r>
            <a:r>
              <a:rPr lang="en-US" sz="1200" dirty="0" err="1">
                <a:solidFill>
                  <a:srgbClr val="0000FF"/>
                </a:solidFill>
              </a:rPr>
              <a:t>Matsuki</a:t>
            </a:r>
            <a:r>
              <a:rPr lang="en-US" sz="1200" dirty="0">
                <a:solidFill>
                  <a:srgbClr val="0000FF"/>
                </a:solidFill>
              </a:rPr>
              <a:t> M, </a:t>
            </a:r>
            <a:r>
              <a:rPr lang="en-US" sz="1200" dirty="0" err="1">
                <a:solidFill>
                  <a:srgbClr val="0000FF"/>
                </a:solidFill>
              </a:rPr>
              <a:t>Kaku</a:t>
            </a:r>
            <a:r>
              <a:rPr lang="en-US" sz="1200" dirty="0">
                <a:solidFill>
                  <a:srgbClr val="0000FF"/>
                </a:solidFill>
              </a:rPr>
              <a:t> </a:t>
            </a:r>
            <a:r>
              <a:rPr lang="en-US" sz="1200" dirty="0" err="1">
                <a:solidFill>
                  <a:srgbClr val="0000FF"/>
                </a:solidFill>
              </a:rPr>
              <a:t>K.The</a:t>
            </a:r>
            <a:r>
              <a:rPr lang="en-US" sz="1200" dirty="0">
                <a:solidFill>
                  <a:srgbClr val="0000FF"/>
                </a:solidFill>
              </a:rPr>
              <a:t> human glucagon-like peptide-1 analogue liraglutide preserves pancreatic beta cells via regulation of cell kinetics and suppression of oxidative and endoplasmic reticulum stress in a mouse model of diabetes. </a:t>
            </a:r>
            <a:r>
              <a:rPr lang="en-US" sz="1200" dirty="0" err="1">
                <a:solidFill>
                  <a:srgbClr val="0000FF"/>
                </a:solidFill>
              </a:rPr>
              <a:t>Diabetologia</a:t>
            </a:r>
            <a:r>
              <a:rPr lang="en-US" sz="1200" dirty="0">
                <a:solidFill>
                  <a:srgbClr val="0000FF"/>
                </a:solidFill>
              </a:rPr>
              <a:t>. 2011 May;54(5):1098-108. </a:t>
            </a:r>
            <a:r>
              <a:rPr lang="en-US" sz="1200" dirty="0" err="1">
                <a:solidFill>
                  <a:srgbClr val="0000FF"/>
                </a:solidFill>
              </a:rPr>
              <a:t>doi</a:t>
            </a:r>
            <a:r>
              <a:rPr lang="en-US" sz="1200" dirty="0">
                <a:solidFill>
                  <a:srgbClr val="0000FF"/>
                </a:solidFill>
              </a:rPr>
              <a:t>: 10.1007/s00125-011-2069-9. </a:t>
            </a:r>
            <a:r>
              <a:rPr lang="en-US" sz="1200" dirty="0" err="1">
                <a:solidFill>
                  <a:srgbClr val="0000FF"/>
                </a:solidFill>
              </a:rPr>
              <a:t>Epub</a:t>
            </a:r>
            <a:r>
              <a:rPr lang="en-US" sz="1200" dirty="0">
                <a:solidFill>
                  <a:srgbClr val="0000FF"/>
                </a:solidFill>
              </a:rPr>
              <a:t> 2011 Feb 22.</a:t>
            </a:r>
          </a:p>
          <a:p>
            <a:r>
              <a:rPr lang="en-US" sz="1200" dirty="0">
                <a:solidFill>
                  <a:srgbClr val="0000FF"/>
                </a:solidFill>
              </a:rPr>
              <a:t>Kim JY, Lim DM, Moon CI, Jo KJ, Lee SK, </a:t>
            </a:r>
            <a:r>
              <a:rPr lang="en-US" sz="1200" dirty="0" err="1">
                <a:solidFill>
                  <a:srgbClr val="0000FF"/>
                </a:solidFill>
              </a:rPr>
              <a:t>Baik</a:t>
            </a:r>
            <a:r>
              <a:rPr lang="en-US" sz="1200" dirty="0">
                <a:solidFill>
                  <a:srgbClr val="0000FF"/>
                </a:solidFill>
              </a:rPr>
              <a:t> HW, Lee KH, Lee KW, Park KY, Kim BJ.Exendin-4 protects oxidative stress-induced β-cell apoptosis through reduced JNK and GSK3β activity. J Korean Med Sci. 2010 Nov;25(11):1626-32. </a:t>
            </a:r>
            <a:r>
              <a:rPr lang="en-US" sz="1200" dirty="0" err="1">
                <a:solidFill>
                  <a:srgbClr val="0000FF"/>
                </a:solidFill>
              </a:rPr>
              <a:t>doi</a:t>
            </a:r>
            <a:r>
              <a:rPr lang="en-US" sz="1200" dirty="0">
                <a:solidFill>
                  <a:srgbClr val="0000FF"/>
                </a:solidFill>
              </a:rPr>
              <a:t>: 10.3346/jkms.2010.25.11.1626. </a:t>
            </a:r>
            <a:r>
              <a:rPr lang="en-US" sz="1200" dirty="0" err="1">
                <a:solidFill>
                  <a:srgbClr val="0000FF"/>
                </a:solidFill>
              </a:rPr>
              <a:t>Epub</a:t>
            </a:r>
            <a:r>
              <a:rPr lang="en-US" sz="1200" dirty="0">
                <a:solidFill>
                  <a:srgbClr val="0000FF"/>
                </a:solidFill>
              </a:rPr>
              <a:t> 2010 Oct 26.</a:t>
            </a:r>
          </a:p>
          <a:p>
            <a:r>
              <a:rPr lang="en-US" sz="1200" dirty="0">
                <a:solidFill>
                  <a:srgbClr val="0000FF"/>
                </a:solidFill>
              </a:rPr>
              <a:t>Liu Z, </a:t>
            </a:r>
            <a:r>
              <a:rPr lang="en-US" sz="1200" dirty="0" err="1">
                <a:solidFill>
                  <a:srgbClr val="0000FF"/>
                </a:solidFill>
              </a:rPr>
              <a:t>Stanojevic</a:t>
            </a:r>
            <a:r>
              <a:rPr lang="en-US" sz="1200" dirty="0">
                <a:solidFill>
                  <a:srgbClr val="0000FF"/>
                </a:solidFill>
              </a:rPr>
              <a:t> V, </a:t>
            </a:r>
            <a:r>
              <a:rPr lang="en-US" sz="1200" dirty="0" err="1">
                <a:solidFill>
                  <a:srgbClr val="0000FF"/>
                </a:solidFill>
              </a:rPr>
              <a:t>Brindamour</a:t>
            </a:r>
            <a:r>
              <a:rPr lang="en-US" sz="1200" dirty="0">
                <a:solidFill>
                  <a:srgbClr val="0000FF"/>
                </a:solidFill>
              </a:rPr>
              <a:t> LJ, </a:t>
            </a:r>
            <a:r>
              <a:rPr lang="en-US" sz="1200" dirty="0" err="1">
                <a:solidFill>
                  <a:srgbClr val="0000FF"/>
                </a:solidFill>
              </a:rPr>
              <a:t>Habener</a:t>
            </a:r>
            <a:r>
              <a:rPr lang="en-US" sz="1200" dirty="0">
                <a:solidFill>
                  <a:srgbClr val="0000FF"/>
                </a:solidFill>
              </a:rPr>
              <a:t> GLP1-derived nonapeptide GLP1(28-36)amide  protects pancreatic β-cells from glucolipotoxicity. J </a:t>
            </a:r>
            <a:r>
              <a:rPr lang="en-US" sz="1200" dirty="0" err="1">
                <a:solidFill>
                  <a:srgbClr val="0000FF"/>
                </a:solidFill>
              </a:rPr>
              <a:t>Endocrinol</a:t>
            </a:r>
            <a:r>
              <a:rPr lang="en-US" sz="1200" dirty="0">
                <a:solidFill>
                  <a:srgbClr val="0000FF"/>
                </a:solidFill>
              </a:rPr>
              <a:t>. 2012 May;213(2):143-54. </a:t>
            </a:r>
            <a:r>
              <a:rPr lang="en-US" sz="1200" dirty="0" err="1">
                <a:solidFill>
                  <a:srgbClr val="0000FF"/>
                </a:solidFill>
              </a:rPr>
              <a:t>doi</a:t>
            </a:r>
            <a:r>
              <a:rPr lang="en-US" sz="1200" dirty="0">
                <a:solidFill>
                  <a:srgbClr val="0000FF"/>
                </a:solidFill>
              </a:rPr>
              <a:t>: 10.1530/JOE-11-0328. </a:t>
            </a:r>
            <a:r>
              <a:rPr lang="en-US" sz="1200" dirty="0" err="1">
                <a:solidFill>
                  <a:srgbClr val="0000FF"/>
                </a:solidFill>
              </a:rPr>
              <a:t>Epub</a:t>
            </a:r>
            <a:r>
              <a:rPr lang="en-US" sz="1200" dirty="0">
                <a:solidFill>
                  <a:srgbClr val="0000FF"/>
                </a:solidFill>
              </a:rPr>
              <a:t> 2012 Mar 13.</a:t>
            </a:r>
          </a:p>
          <a:p>
            <a:r>
              <a:rPr lang="en-US" sz="1200" dirty="0">
                <a:solidFill>
                  <a:srgbClr val="0000FF"/>
                </a:solidFill>
              </a:rPr>
              <a:t>Glucagon-like peptide 1 analogue therapy directly modulates innate immune-mediated inflammation in individuals with type 2 diabetes mellitus </a:t>
            </a:r>
            <a:r>
              <a:rPr lang="en-US" sz="1200" dirty="0" err="1">
                <a:solidFill>
                  <a:srgbClr val="0000FF"/>
                </a:solidFill>
              </a:rPr>
              <a:t>Diabetologia</a:t>
            </a:r>
            <a:r>
              <a:rPr lang="en-US" sz="1200" dirty="0">
                <a:solidFill>
                  <a:srgbClr val="0000FF"/>
                </a:solidFill>
              </a:rPr>
              <a:t> - Clinical and Experimental Diabetes and Metabolism, 03/04/2014  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 smtClean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endParaRPr lang="en-US" sz="1200" b="1" dirty="0">
              <a:solidFill>
                <a:srgbClr val="0000FF"/>
              </a:solidFill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6139092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8338"/>
            <a:ext cx="9144000" cy="1143000"/>
          </a:xfrm>
        </p:spPr>
        <p:txBody>
          <a:bodyPr>
            <a:noAutofit/>
          </a:bodyPr>
          <a:lstStyle/>
          <a:p>
            <a:pPr>
              <a:lnSpc>
                <a:spcPts val="3400"/>
              </a:lnSpc>
            </a:pPr>
            <a:r>
              <a:rPr lang="en-US" sz="3200" dirty="0" smtClean="0">
                <a:solidFill>
                  <a:srgbClr val="FFFF00"/>
                </a:solidFill>
              </a:rPr>
              <a:t>Based </a:t>
            </a:r>
            <a:r>
              <a:rPr lang="en-US" sz="3200" dirty="0">
                <a:solidFill>
                  <a:srgbClr val="FFFF00"/>
                </a:solidFill>
              </a:rPr>
              <a:t>on ‘New’ </a:t>
            </a:r>
            <a:r>
              <a:rPr lang="en-US" sz="3200" dirty="0" smtClean="0">
                <a:solidFill>
                  <a:srgbClr val="FFFF00"/>
                </a:solidFill>
              </a:rPr>
              <a:t>Classification: Recommended Process For Prevention, Diagnosis and Therapy</a:t>
            </a:r>
            <a:endParaRPr lang="en-US" sz="32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260" y="1548872"/>
            <a:ext cx="8528660" cy="5053809"/>
          </a:xfrm>
        </p:spPr>
        <p:txBody>
          <a:bodyPr>
            <a:normAutofit fontScale="32500" lnSpcReduction="20000"/>
          </a:bodyPr>
          <a:lstStyle/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7400" dirty="0" smtClean="0">
                <a:solidFill>
                  <a:srgbClr val="FFFF00"/>
                </a:solidFill>
              </a:rPr>
              <a:t>Convene ADA/EASD/WHO/AACE Committee: Revise </a:t>
            </a:r>
            <a:r>
              <a:rPr lang="en-US" sz="7400" dirty="0">
                <a:solidFill>
                  <a:srgbClr val="FFFF00"/>
                </a:solidFill>
              </a:rPr>
              <a:t>Classification of </a:t>
            </a:r>
            <a:r>
              <a:rPr lang="en-US" sz="7400" dirty="0" smtClean="0">
                <a:solidFill>
                  <a:srgbClr val="FFFF00"/>
                </a:solidFill>
              </a:rPr>
              <a:t>DM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7400" dirty="0" smtClean="0">
                <a:solidFill>
                  <a:schemeClr val="bg1"/>
                </a:solidFill>
              </a:rPr>
              <a:t>Put processes into place. </a:t>
            </a:r>
            <a:r>
              <a:rPr lang="en-US" sz="7400" dirty="0" smtClean="0">
                <a:solidFill>
                  <a:srgbClr val="FFFF00"/>
                </a:solidFill>
              </a:rPr>
              <a:t>Increase </a:t>
            </a:r>
            <a:r>
              <a:rPr lang="en-US" sz="7400" dirty="0">
                <a:solidFill>
                  <a:srgbClr val="FFFF00"/>
                </a:solidFill>
              </a:rPr>
              <a:t>current </a:t>
            </a:r>
            <a:r>
              <a:rPr lang="en-US" sz="7400" dirty="0" smtClean="0">
                <a:solidFill>
                  <a:srgbClr val="FFFF00"/>
                </a:solidFill>
              </a:rPr>
              <a:t>repositories. </a:t>
            </a:r>
            <a:r>
              <a:rPr lang="en-US" sz="7400" dirty="0" smtClean="0">
                <a:solidFill>
                  <a:schemeClr val="bg1"/>
                </a:solidFill>
              </a:rPr>
              <a:t>JAEB</a:t>
            </a:r>
            <a:r>
              <a:rPr lang="en-US" sz="7400" dirty="0">
                <a:solidFill>
                  <a:schemeClr val="bg1"/>
                </a:solidFill>
              </a:rPr>
              <a:t>, JDRI to include LADA patients,</a:t>
            </a:r>
            <a:r>
              <a:rPr lang="en-US" sz="7400" dirty="0">
                <a:solidFill>
                  <a:srgbClr val="FF0000"/>
                </a:solidFill>
              </a:rPr>
              <a:t> </a:t>
            </a:r>
            <a:r>
              <a:rPr lang="en-US" sz="7400" dirty="0" smtClean="0">
                <a:solidFill>
                  <a:schemeClr val="bg1"/>
                </a:solidFill>
              </a:rPr>
              <a:t>(but </a:t>
            </a:r>
            <a:r>
              <a:rPr lang="en-US" sz="7400" dirty="0">
                <a:solidFill>
                  <a:schemeClr val="bg1"/>
                </a:solidFill>
              </a:rPr>
              <a:t>all </a:t>
            </a:r>
            <a:r>
              <a:rPr lang="en-US" sz="7400" dirty="0" smtClean="0">
                <a:solidFill>
                  <a:schemeClr val="bg1"/>
                </a:solidFill>
              </a:rPr>
              <a:t>kinds </a:t>
            </a:r>
            <a:r>
              <a:rPr lang="en-US" sz="7400" dirty="0">
                <a:solidFill>
                  <a:schemeClr val="bg1"/>
                </a:solidFill>
              </a:rPr>
              <a:t>of </a:t>
            </a:r>
            <a:r>
              <a:rPr lang="en-US" sz="7400" dirty="0" smtClean="0">
                <a:solidFill>
                  <a:schemeClr val="bg1"/>
                </a:solidFill>
              </a:rPr>
              <a:t>hyperglycemic </a:t>
            </a:r>
            <a:r>
              <a:rPr lang="en-US" sz="7400" dirty="0">
                <a:solidFill>
                  <a:schemeClr val="bg1"/>
                </a:solidFill>
              </a:rPr>
              <a:t>patient </a:t>
            </a:r>
            <a:r>
              <a:rPr lang="en-US" sz="7400" dirty="0" smtClean="0">
                <a:solidFill>
                  <a:schemeClr val="bg1"/>
                </a:solidFill>
              </a:rPr>
              <a:t>types), </a:t>
            </a:r>
            <a:r>
              <a:rPr lang="en-US" sz="7400" dirty="0">
                <a:solidFill>
                  <a:schemeClr val="bg1"/>
                </a:solidFill>
              </a:rPr>
              <a:t>HDLI, Large </a:t>
            </a:r>
            <a:r>
              <a:rPr lang="en-US" sz="7400" dirty="0" smtClean="0">
                <a:solidFill>
                  <a:schemeClr val="bg1"/>
                </a:solidFill>
              </a:rPr>
              <a:t>Health </a:t>
            </a:r>
            <a:r>
              <a:rPr lang="en-US" sz="7400" dirty="0">
                <a:solidFill>
                  <a:schemeClr val="bg1"/>
                </a:solidFill>
              </a:rPr>
              <a:t>Systems </a:t>
            </a:r>
            <a:r>
              <a:rPr lang="en-US" sz="7400" dirty="0" smtClean="0">
                <a:solidFill>
                  <a:schemeClr val="bg1"/>
                </a:solidFill>
              </a:rPr>
              <a:t>(K-P)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7400" dirty="0" smtClean="0">
                <a:solidFill>
                  <a:schemeClr val="bg1"/>
                </a:solidFill>
              </a:rPr>
              <a:t>Research into these ideas/approaches</a:t>
            </a:r>
          </a:p>
          <a:p>
            <a:pPr marL="457200" indent="-457200">
              <a:lnSpc>
                <a:spcPct val="120000"/>
              </a:lnSpc>
              <a:buFont typeface="Wingdings" pitchFamily="2" charset="2"/>
              <a:buChar char="Ø"/>
            </a:pPr>
            <a:r>
              <a:rPr lang="en-US" sz="7400" dirty="0" smtClean="0">
                <a:solidFill>
                  <a:schemeClr val="bg1"/>
                </a:solidFill>
              </a:rPr>
              <a:t>EDUCATE MDs re </a:t>
            </a:r>
            <a:r>
              <a:rPr lang="en-US" sz="7400" dirty="0" smtClean="0">
                <a:solidFill>
                  <a:srgbClr val="FFFFFF"/>
                </a:solidFill>
              </a:rPr>
              <a:t>:issues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8000" dirty="0" smtClean="0">
                <a:solidFill>
                  <a:schemeClr val="bg1"/>
                </a:solidFill>
              </a:rPr>
              <a:t>     </a:t>
            </a:r>
            <a:endParaRPr lang="en-US" sz="96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8000" dirty="0" smtClean="0">
                <a:solidFill>
                  <a:schemeClr val="bg1"/>
                </a:solidFill>
              </a:rPr>
              <a:t>          </a:t>
            </a:r>
          </a:p>
          <a:p>
            <a:pPr marL="0" indent="0">
              <a:buNone/>
            </a:pPr>
            <a:r>
              <a:rPr lang="en-US" sz="8000" dirty="0" smtClean="0">
                <a:solidFill>
                  <a:schemeClr val="bg1"/>
                </a:solidFill>
              </a:rPr>
              <a:t>               </a:t>
            </a:r>
            <a:endParaRPr lang="en-US" sz="112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8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44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4400" dirty="0" smtClean="0">
                <a:solidFill>
                  <a:srgbClr val="FFFF00"/>
                </a:solidFill>
              </a:rPr>
              <a:t>Allan </a:t>
            </a:r>
            <a:r>
              <a:rPr lang="en-US" sz="4400" dirty="0">
                <a:solidFill>
                  <a:srgbClr val="FFFF00"/>
                </a:solidFill>
              </a:rPr>
              <a:t>D. </a:t>
            </a:r>
            <a:r>
              <a:rPr lang="en-US" sz="4400" dirty="0" err="1">
                <a:solidFill>
                  <a:srgbClr val="FFFF00"/>
                </a:solidFill>
              </a:rPr>
              <a:t>Sniderman</a:t>
            </a:r>
            <a:r>
              <a:rPr lang="en-US" sz="4400" dirty="0">
                <a:solidFill>
                  <a:srgbClr val="FFFF00"/>
                </a:solidFill>
              </a:rPr>
              <a:t> </a:t>
            </a:r>
            <a:r>
              <a:rPr lang="en-US" sz="4400" dirty="0" smtClean="0">
                <a:solidFill>
                  <a:srgbClr val="FFFF00"/>
                </a:solidFill>
              </a:rPr>
              <a:t> et al The </a:t>
            </a:r>
            <a:r>
              <a:rPr lang="en-US" sz="4400" dirty="0">
                <a:solidFill>
                  <a:srgbClr val="FFFF00"/>
                </a:solidFill>
              </a:rPr>
              <a:t>Necessity for Clinical Reasoning in the Era </a:t>
            </a:r>
            <a:r>
              <a:rPr lang="en-US" sz="4400" dirty="0" smtClean="0">
                <a:solidFill>
                  <a:srgbClr val="FFFF00"/>
                </a:solidFill>
              </a:rPr>
              <a:t>of Evidence</a:t>
            </a:r>
            <a:r>
              <a:rPr lang="en-US" sz="4400" dirty="0">
                <a:solidFill>
                  <a:srgbClr val="FFFF00"/>
                </a:solidFill>
              </a:rPr>
              <a:t>-Based </a:t>
            </a:r>
            <a:r>
              <a:rPr lang="en-US" sz="4400" dirty="0" smtClean="0">
                <a:solidFill>
                  <a:srgbClr val="FFFF00"/>
                </a:solidFill>
              </a:rPr>
              <a:t>Medicine,</a:t>
            </a:r>
            <a:r>
              <a:rPr lang="es-ES_tradnl" sz="4400" dirty="0" smtClean="0">
                <a:solidFill>
                  <a:srgbClr val="FFFF00"/>
                </a:solidFill>
              </a:rPr>
              <a:t>Mayo </a:t>
            </a:r>
            <a:r>
              <a:rPr lang="es-ES_tradnl" sz="4400" dirty="0" err="1">
                <a:solidFill>
                  <a:srgbClr val="FFFF00"/>
                </a:solidFill>
              </a:rPr>
              <a:t>Clin</a:t>
            </a:r>
            <a:r>
              <a:rPr lang="es-ES_tradnl" sz="4400" dirty="0">
                <a:solidFill>
                  <a:srgbClr val="FFFF00"/>
                </a:solidFill>
              </a:rPr>
              <a:t> </a:t>
            </a:r>
            <a:r>
              <a:rPr lang="es-ES_tradnl" sz="4400" dirty="0" err="1">
                <a:solidFill>
                  <a:srgbClr val="FFFF00"/>
                </a:solidFill>
              </a:rPr>
              <a:t>Proc</a:t>
            </a:r>
            <a:r>
              <a:rPr lang="es-ES_tradnl" sz="4400" dirty="0">
                <a:solidFill>
                  <a:srgbClr val="FFFF00"/>
                </a:solidFill>
              </a:rPr>
              <a:t>. 2013;88(10):1108-1114</a:t>
            </a:r>
            <a:endParaRPr lang="en-US" sz="4400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356260" y="4610433"/>
            <a:ext cx="835911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 </a:t>
            </a:r>
            <a:r>
              <a:rPr lang="en-US" sz="2200" dirty="0">
                <a:solidFill>
                  <a:schemeClr val="bg1"/>
                </a:solidFill>
              </a:rPr>
              <a:t>U</a:t>
            </a:r>
            <a:r>
              <a:rPr lang="en-US" sz="2200" dirty="0" smtClean="0">
                <a:solidFill>
                  <a:schemeClr val="bg1"/>
                </a:solidFill>
              </a:rPr>
              <a:t>se </a:t>
            </a:r>
            <a:r>
              <a:rPr lang="en-US" sz="2200" dirty="0" smtClean="0">
                <a:solidFill>
                  <a:srgbClr val="FFFF00"/>
                </a:solidFill>
              </a:rPr>
              <a:t>Evidence-Based Practice Approaches to DX </a:t>
            </a:r>
          </a:p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 Where evidence is incomplete but logic exists, </a:t>
            </a:r>
          </a:p>
          <a:p>
            <a:pPr algn="ctr"/>
            <a:r>
              <a:rPr lang="en-US" sz="2200" dirty="0" smtClean="0">
                <a:solidFill>
                  <a:schemeClr val="bg1"/>
                </a:solidFill>
              </a:rPr>
              <a:t>apply appropriate treatment to improve patient care.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95823984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8"/>
            <a:ext cx="82296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ea typeface="+mj-ea"/>
                <a:cs typeface="+mj-cs"/>
              </a:rPr>
              <a:t>Conclusion 1</a:t>
            </a:r>
            <a:endParaRPr lang="en-US" b="1" dirty="0">
              <a:solidFill>
                <a:srgbClr val="FFFF00"/>
              </a:solidFill>
              <a:ea typeface="+mj-ea"/>
              <a:cs typeface="+mj-cs"/>
            </a:endParaRPr>
          </a:p>
        </p:txBody>
      </p:sp>
      <p:sp>
        <p:nvSpPr>
          <p:cNvPr id="103426" name="Content Placeholder 2"/>
          <p:cNvSpPr>
            <a:spLocks noGrp="1"/>
          </p:cNvSpPr>
          <p:nvPr>
            <p:ph idx="1"/>
          </p:nvPr>
        </p:nvSpPr>
        <p:spPr>
          <a:xfrm>
            <a:off x="0" y="623888"/>
            <a:ext cx="8829675" cy="6234112"/>
          </a:xfrm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Current classifications of DM are inadequate: </a:t>
            </a:r>
          </a:p>
          <a:p>
            <a:pPr eaLnBrk="1" hangingPunct="1"/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new classification schema -the </a:t>
            </a:r>
            <a:r>
              <a:rPr lang="el-GR" altLang="en-US" sz="2800">
                <a:solidFill>
                  <a:srgbClr val="FFFF00"/>
                </a:solidFill>
                <a:ea typeface="ＭＳ Ｐゴシック" charset="-128"/>
              </a:rPr>
              <a:t>β-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cell as THE CORE DEFECT in ALL DM</a:t>
            </a:r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, </a:t>
            </a:r>
          </a:p>
          <a:p>
            <a:pPr eaLnBrk="1" hangingPunct="1"/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The various 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mediators of </a:t>
            </a:r>
            <a:r>
              <a:rPr lang="el-GR" altLang="en-US" sz="2800">
                <a:solidFill>
                  <a:srgbClr val="FFFF00"/>
                </a:solidFill>
                <a:ea typeface="ＭＳ Ｐゴシック" charset="-128"/>
              </a:rPr>
              <a:t>β-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cell dysfunction </a:t>
            </a:r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offer key opportunities for 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Prevention, Therapy, Research and Education</a:t>
            </a:r>
          </a:p>
          <a:p>
            <a:pPr eaLnBrk="1" hangingPunct="1"/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Patient care should 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shift</a:t>
            </a:r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 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from</a:t>
            </a:r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 current classifications that 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limit therapeutic</a:t>
            </a:r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 choices to:</a:t>
            </a:r>
          </a:p>
          <a:p>
            <a:pPr eaLnBrk="1" hangingPunct="1"/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 one that </a:t>
            </a:r>
            <a:r>
              <a:rPr lang="en-US" altLang="en-US" sz="2800">
                <a:solidFill>
                  <a:srgbClr val="FFFF00"/>
                </a:solidFill>
                <a:ea typeface="ＭＳ Ｐゴシック" charset="-128"/>
              </a:rPr>
              <a:t>views a given patient’s disease and treatment course based on their individual cause(s) of metabolic dysregulation, </a:t>
            </a:r>
            <a:r>
              <a:rPr lang="en-US" altLang="en-US" sz="2800">
                <a:solidFill>
                  <a:schemeClr val="bg1"/>
                </a:solidFill>
                <a:ea typeface="ＭＳ Ｐゴシック" charset="-128"/>
              </a:rPr>
              <a:t>e.g. genes, inflammation, insulin resistance, gut biome, central (brain) mechanisms, etc. </a:t>
            </a:r>
          </a:p>
        </p:txBody>
      </p:sp>
    </p:spTree>
    <p:extLst>
      <p:ext uri="{BB962C8B-B14F-4D97-AF65-F5344CB8AC3E}">
        <p14:creationId xmlns:p14="http://schemas.microsoft.com/office/powerpoint/2010/main" val="7252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0638"/>
            <a:ext cx="9144000" cy="487362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ea typeface="+mj-ea"/>
                <a:cs typeface="+mj-cs"/>
              </a:rPr>
              <a:t>Conclusion-2</a:t>
            </a:r>
            <a:endParaRPr lang="en-US" b="1" dirty="0">
              <a:solidFill>
                <a:srgbClr val="FFFF00"/>
              </a:solidFill>
              <a:ea typeface="+mj-ea"/>
              <a:cs typeface="+mj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3888"/>
            <a:ext cx="8829675" cy="6234112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Defining markers, and Processes of Care =</a:t>
            </a: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patient-centric approaches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endParaRPr lang="en-US" sz="2800" dirty="0" smtClean="0">
              <a:solidFill>
                <a:srgbClr val="FFFF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In T1D and LADA, in particular</a:t>
            </a:r>
            <a:r>
              <a:rPr lang="en-US" sz="2800" dirty="0">
                <a:solidFill>
                  <a:srgbClr val="FFFF00"/>
                </a:solidFill>
                <a:ea typeface="+mn-ea"/>
                <a:cs typeface="+mn-cs"/>
              </a:rPr>
              <a:t>, incretins, insulin sensitivity agents, SGLT-2 inhibitors </a:t>
            </a: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and others are either underutilized in some cases, and under-evaluated in others</a:t>
            </a:r>
          </a:p>
          <a:p>
            <a:pPr marL="0" indent="0"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28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More research </a:t>
            </a: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always needed, but,</a:t>
            </a:r>
          </a:p>
          <a:p>
            <a:pPr eaLnBrk="1" fontAlgn="auto" hangingPunct="1">
              <a:spcAft>
                <a:spcPts val="0"/>
              </a:spcAft>
              <a:buFont typeface="Arial"/>
              <a:buChar char="•"/>
              <a:defRPr/>
            </a:pP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 in an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evidence-based PRACTICE </a:t>
            </a:r>
            <a:r>
              <a:rPr lang="en-US" sz="2800" dirty="0" smtClean="0">
                <a:solidFill>
                  <a:schemeClr val="bg1"/>
                </a:solidFill>
                <a:ea typeface="+mn-ea"/>
                <a:cs typeface="+mn-cs"/>
              </a:rPr>
              <a:t>approach to care, we can </a:t>
            </a:r>
            <a:r>
              <a:rPr lang="en-US" sz="2800" dirty="0" smtClean="0">
                <a:solidFill>
                  <a:srgbClr val="FFFF00"/>
                </a:solidFill>
                <a:ea typeface="+mn-ea"/>
                <a:cs typeface="+mn-cs"/>
              </a:rPr>
              <a:t>START NOW</a:t>
            </a:r>
            <a:endParaRPr lang="en-US" sz="2800" dirty="0">
              <a:solidFill>
                <a:srgbClr val="FFFF0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90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Acknowledgements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Mentors- taught how to ‘think diabetes’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John Williamson, Barbara </a:t>
            </a:r>
            <a:r>
              <a:rPr lang="en-US" sz="2000" dirty="0" err="1" smtClean="0">
                <a:solidFill>
                  <a:srgbClr val="FFFF00"/>
                </a:solidFill>
              </a:rPr>
              <a:t>Corkey</a:t>
            </a:r>
            <a:endParaRPr lang="en-US" sz="2000" dirty="0" smtClean="0">
              <a:solidFill>
                <a:srgbClr val="FFFF00"/>
              </a:solidFill>
            </a:endParaRP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Al </a:t>
            </a:r>
            <a:r>
              <a:rPr lang="en-US" sz="2000" dirty="0" err="1" smtClean="0">
                <a:solidFill>
                  <a:srgbClr val="FFFF00"/>
                </a:solidFill>
              </a:rPr>
              <a:t>Winegrad</a:t>
            </a:r>
            <a:r>
              <a:rPr lang="en-US" sz="2000" dirty="0" smtClean="0">
                <a:solidFill>
                  <a:srgbClr val="FFFF00"/>
                </a:solidFill>
              </a:rPr>
              <a:t>, 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Arthur Rubenstein, David Rabin, Jesse Roth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Lester Baker</a:t>
            </a:r>
          </a:p>
          <a:p>
            <a:pPr lvl="1"/>
            <a:r>
              <a:rPr lang="en-US" sz="2000" dirty="0" smtClean="0">
                <a:solidFill>
                  <a:srgbClr val="FFFF00"/>
                </a:solidFill>
              </a:rPr>
              <a:t>Ralph </a:t>
            </a:r>
            <a:r>
              <a:rPr lang="en-US" sz="2000" dirty="0" err="1" smtClean="0">
                <a:solidFill>
                  <a:srgbClr val="FFFF00"/>
                </a:solidFill>
              </a:rPr>
              <a:t>Defronzo</a:t>
            </a:r>
            <a:endParaRPr lang="en-US" sz="2000" dirty="0" smtClean="0">
              <a:solidFill>
                <a:srgbClr val="FFFF00"/>
              </a:solidFill>
            </a:endParaRPr>
          </a:p>
          <a:p>
            <a:pPr lvl="1"/>
            <a:endParaRPr lang="en-US" sz="2000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Co-Authors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FFFF00"/>
                </a:solidFill>
              </a:rPr>
              <a:t>	</a:t>
            </a:r>
            <a:r>
              <a:rPr lang="en-US" sz="2000" dirty="0" smtClean="0">
                <a:solidFill>
                  <a:srgbClr val="FFFF00"/>
                </a:solidFill>
              </a:rPr>
              <a:t>Sol Epstein, Barbara </a:t>
            </a:r>
            <a:r>
              <a:rPr lang="en-US" sz="2000" dirty="0" err="1" smtClean="0">
                <a:solidFill>
                  <a:srgbClr val="FFFF00"/>
                </a:solidFill>
              </a:rPr>
              <a:t>Corkey</a:t>
            </a:r>
            <a:r>
              <a:rPr lang="en-US" sz="2000" dirty="0" smtClean="0">
                <a:solidFill>
                  <a:srgbClr val="FFFF00"/>
                </a:solidFill>
              </a:rPr>
              <a:t>, Struan Grant, </a:t>
            </a:r>
          </a:p>
          <a:p>
            <a:pPr marL="457200" lvl="1" indent="0">
              <a:buNone/>
            </a:pPr>
            <a:r>
              <a:rPr lang="en-US" sz="2000" dirty="0">
                <a:solidFill>
                  <a:srgbClr val="FFFF00"/>
                </a:solidFill>
              </a:rPr>
              <a:t>	</a:t>
            </a:r>
            <a:r>
              <a:rPr lang="en-US" sz="2000" dirty="0" smtClean="0">
                <a:solidFill>
                  <a:srgbClr val="FFFF00"/>
                </a:solidFill>
              </a:rPr>
              <a:t>James Gavin, Richard Aguilar</a:t>
            </a:r>
            <a:endParaRPr lang="en-US" sz="2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53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20967</TotalTime>
  <Words>717</Words>
  <Application>Microsoft Macintosh PowerPoint</Application>
  <PresentationFormat>On-screen Show (4:3)</PresentationFormat>
  <Paragraphs>185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Calibri</vt:lpstr>
      <vt:lpstr>MS PGothic</vt:lpstr>
      <vt:lpstr>ＭＳ Ｐゴシック</vt:lpstr>
      <vt:lpstr>Times New Roman</vt:lpstr>
      <vt:lpstr>Wingdings</vt:lpstr>
      <vt:lpstr>Arial</vt:lpstr>
      <vt:lpstr>Office Theme</vt:lpstr>
      <vt:lpstr>PowerPoint Presentation</vt:lpstr>
      <vt:lpstr>Reduced Need for Insulin:Debunking a Myth: Taking DeFronzo’s EASD 2015 Lecture 1 step further </vt:lpstr>
      <vt:lpstr>Avoid Early Insulin Therapy (except in Ketosis-prone)  Vicious Circle(s) of Hyperinsulinemia- Result in Weight Gain and Hypoglycemia</vt:lpstr>
      <vt:lpstr>NOTE: There is NO perfect Exogenous Insulin: All result in HyperInsulinemia and Potential Hypoglycemia</vt:lpstr>
      <vt:lpstr>Patient-Centric Diagnosis &amp; Process of Care/Therapy </vt:lpstr>
      <vt:lpstr>Therapeutic Principles Across Continuum of Care eg: Right Drug for Right Patient and vice versa</vt:lpstr>
      <vt:lpstr>Therapeutic Principles Across Continuum of Care eg: Right Drug for Right Patient and vice versa</vt:lpstr>
      <vt:lpstr>Hedge your Bets: Incretins for all patients DPP4 inhibitors, GLP-1 RAs, [other agents that increase GLP-1  eg: metformin, colsevalam, (TGR-5)]</vt:lpstr>
      <vt:lpstr>Reference list  for last slide</vt:lpstr>
      <vt:lpstr>Based on ‘New’ Classification: Recommended Process For Prevention, Diagnosis and Therapy</vt:lpstr>
      <vt:lpstr>Conclusion 1</vt:lpstr>
      <vt:lpstr>Conclusion-2</vt:lpstr>
      <vt:lpstr>Acknowledgements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827</cp:revision>
  <cp:lastPrinted>2014-04-01T12:35:45Z</cp:lastPrinted>
  <dcterms:created xsi:type="dcterms:W3CDTF">2014-11-05T16:03:03Z</dcterms:created>
  <dcterms:modified xsi:type="dcterms:W3CDTF">2016-04-23T19:19:30Z</dcterms:modified>
</cp:coreProperties>
</file>