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566" r:id="rId2"/>
    <p:sldId id="661" r:id="rId3"/>
    <p:sldId id="575" r:id="rId4"/>
    <p:sldId id="582" r:id="rId5"/>
    <p:sldId id="521" r:id="rId6"/>
    <p:sldId id="469" r:id="rId7"/>
    <p:sldId id="619" r:id="rId8"/>
    <p:sldId id="625" r:id="rId9"/>
    <p:sldId id="626" r:id="rId10"/>
    <p:sldId id="307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76"/>
    <a:srgbClr val="182B6E"/>
    <a:srgbClr val="260066"/>
    <a:srgbClr val="008000"/>
    <a:srgbClr val="FFFF00"/>
    <a:srgbClr val="0A11A2"/>
    <a:srgbClr val="000099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4563"/>
    <p:restoredTop sz="94201" autoAdjust="0"/>
  </p:normalViewPr>
  <p:slideViewPr>
    <p:cSldViewPr snapToGrid="0" snapToObjects="1">
      <p:cViewPr>
        <p:scale>
          <a:sx n="100" d="100"/>
          <a:sy n="100" d="100"/>
        </p:scale>
        <p:origin x="2216" y="240"/>
      </p:cViewPr>
      <p:guideLst>
        <p:guide orient="horz" pos="2176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7594"/>
            <a:ext cx="9144000" cy="48181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3175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3200" i="0" baseline="0" dirty="0" smtClean="0">
                <a:solidFill>
                  <a:srgbClr val="FFFF00"/>
                </a:solidFill>
              </a:rPr>
              <a:t>Pathogenesis </a:t>
            </a:r>
            <a:r>
              <a:rPr lang="en-US" sz="3200" i="0" baseline="0" dirty="0">
                <a:solidFill>
                  <a:srgbClr val="FFFF00"/>
                </a:solidFill>
              </a:rPr>
              <a:t>and biological interventions in </a:t>
            </a:r>
            <a:endParaRPr lang="en-US" sz="3200" i="0" baseline="0" dirty="0" smtClean="0">
              <a:solidFill>
                <a:srgbClr val="FFFF00"/>
              </a:solidFill>
            </a:endParaRPr>
          </a:p>
          <a:p>
            <a:pPr algn="ctr"/>
            <a:r>
              <a:rPr lang="en-US" sz="3200" i="0" baseline="0" dirty="0" smtClean="0">
                <a:solidFill>
                  <a:srgbClr val="FFFF00"/>
                </a:solidFill>
              </a:rPr>
              <a:t>T1DM- LIKE autoimmune diabetes- </a:t>
            </a:r>
            <a:r>
              <a:rPr lang="en-US" sz="3200" dirty="0" smtClean="0">
                <a:solidFill>
                  <a:srgbClr val="FFFF00"/>
                </a:solidFill>
              </a:rPr>
              <a:t>I</a:t>
            </a:r>
            <a:r>
              <a:rPr lang="en-US" sz="3200" i="0" baseline="0" dirty="0" smtClean="0">
                <a:solidFill>
                  <a:srgbClr val="FFFF00"/>
                </a:solidFill>
              </a:rPr>
              <a:t>nsulitis </a:t>
            </a:r>
          </a:p>
          <a:p>
            <a:pPr algn="ctr"/>
            <a:r>
              <a:rPr lang="en-US" sz="1600" i="0" baseline="0" dirty="0" smtClean="0">
                <a:solidFill>
                  <a:schemeClr val="bg1"/>
                </a:solidFill>
                <a:latin typeface="Arial"/>
              </a:rPr>
              <a:t>The </a:t>
            </a:r>
            <a:r>
              <a:rPr lang="en-US" sz="1600" i="0" baseline="0" dirty="0">
                <a:solidFill>
                  <a:schemeClr val="bg1"/>
                </a:solidFill>
                <a:latin typeface="Arial"/>
              </a:rPr>
              <a:t>class I MHC molecules are </a:t>
            </a:r>
            <a:r>
              <a:rPr lang="en-US" sz="1600" i="0" baseline="0" dirty="0" err="1">
                <a:solidFill>
                  <a:schemeClr val="bg1"/>
                </a:solidFill>
                <a:latin typeface="Arial"/>
              </a:rPr>
              <a:t>hyperexpressed</a:t>
            </a:r>
            <a:r>
              <a:rPr lang="en-US" sz="1600" i="0" baseline="0" dirty="0">
                <a:solidFill>
                  <a:schemeClr val="bg1"/>
                </a:solidFill>
                <a:latin typeface="Arial"/>
              </a:rPr>
              <a:t> on the β-cell surface in T1D patients making β-cells more </a:t>
            </a:r>
            <a:r>
              <a:rPr lang="en-US" sz="1600" i="0" baseline="0" dirty="0">
                <a:solidFill>
                  <a:srgbClr val="FFFFFF"/>
                </a:solidFill>
                <a:latin typeface="Arial"/>
              </a:rPr>
              <a:t>susceptible to cytotoxic lymphocyte (CTL)-mediated destruction.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03700" y="6604000"/>
            <a:ext cx="7620000" cy="254000"/>
          </a:xfrm>
          <a:prstGeom prst="rect">
            <a:avLst/>
          </a:prstGeom>
        </p:spPr>
        <p:txBody>
          <a:bodyPr/>
          <a:lstStyle/>
          <a:p>
            <a:r>
              <a:rPr lang="en-US" sz="1000" dirty="0" err="1">
                <a:solidFill>
                  <a:srgbClr val="FFFFFF"/>
                </a:solidFill>
                <a:latin typeface="Arial"/>
              </a:rPr>
              <a:t>Juha</a:t>
            </a:r>
            <a:r>
              <a:rPr lang="en-US" sz="1000" dirty="0">
                <a:solidFill>
                  <a:srgbClr val="FFFFFF"/>
                </a:solidFill>
                <a:latin typeface="Arial"/>
              </a:rPr>
              <a:t>  </a:t>
            </a:r>
            <a:r>
              <a:rPr lang="en-US" sz="1000" dirty="0" err="1">
                <a:solidFill>
                  <a:srgbClr val="FFFFFF"/>
                </a:solidFill>
                <a:latin typeface="Arial"/>
              </a:rPr>
              <a:t>Grönholm</a:t>
            </a:r>
            <a:r>
              <a:rPr lang="en-US" sz="1000" dirty="0">
                <a:solidFill>
                  <a:srgbClr val="FFFFFF"/>
                </a:solidFill>
                <a:latin typeface="Arial"/>
              </a:rPr>
              <a:t> , Michael J.  </a:t>
            </a:r>
            <a:r>
              <a:rPr lang="en-US" sz="1000" dirty="0" err="1">
                <a:solidFill>
                  <a:srgbClr val="FFFFFF"/>
                </a:solidFill>
                <a:latin typeface="Arial"/>
              </a:rPr>
              <a:t>Lenardo</a:t>
            </a:r>
            <a:endParaRPr lang="en-US" sz="10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388100"/>
            <a:ext cx="7620000" cy="254000"/>
          </a:xfrm>
          <a:prstGeom prst="rect">
            <a:avLst/>
          </a:prstGeom>
        </p:spPr>
        <p:txBody>
          <a:bodyPr/>
          <a:lstStyle/>
          <a:p>
            <a:r>
              <a:rPr lang="en-US" sz="1000" b="1" i="0" baseline="0" dirty="0">
                <a:latin typeface="Arial"/>
              </a:rPr>
              <a:t> </a:t>
            </a:r>
            <a:r>
              <a:rPr lang="en-US" sz="1000" b="1" i="0" baseline="0" dirty="0">
                <a:solidFill>
                  <a:srgbClr val="FFFFFF"/>
                </a:solidFill>
                <a:latin typeface="Arial"/>
              </a:rPr>
              <a:t>Novel diagnostic and therapeutic approaches for autoimmune diabetes — A prime time to treat </a:t>
            </a:r>
            <a:r>
              <a:rPr lang="en-US" sz="1000" b="1" i="0" baseline="0" dirty="0" err="1">
                <a:solidFill>
                  <a:srgbClr val="FFFFFF"/>
                </a:solidFill>
                <a:latin typeface="Arial"/>
              </a:rPr>
              <a:t>insulitis</a:t>
            </a:r>
            <a:r>
              <a:rPr lang="en-US" sz="1000" b="1" i="0" baseline="0" dirty="0">
                <a:solidFill>
                  <a:srgbClr val="FFFFFF"/>
                </a:solidFill>
                <a:latin typeface="Arial"/>
              </a:rPr>
              <a:t> as a disease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0" y="6604000"/>
            <a:ext cx="1663700" cy="254000"/>
          </a:xfrm>
          <a:prstGeom prst="rect">
            <a:avLst/>
          </a:prstGeom>
        </p:spPr>
        <p:txBody>
          <a:bodyPr/>
          <a:lstStyle/>
          <a:p>
            <a:r>
              <a:rPr lang="en-US" sz="1000" dirty="0">
                <a:solidFill>
                  <a:srgbClr val="FFFFFF"/>
                </a:solidFill>
                <a:latin typeface="Arial"/>
              </a:rPr>
              <a:t>Clinical Immunology, 2014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604000"/>
            <a:ext cx="7620000" cy="254000"/>
          </a:xfrm>
          <a:prstGeom prst="rect">
            <a:avLst/>
          </a:prstGeom>
        </p:spPr>
        <p:txBody>
          <a:bodyPr/>
          <a:lstStyle/>
          <a:p>
            <a:r>
              <a:rPr lang="en-US" sz="1000" dirty="0">
                <a:solidFill>
                  <a:srgbClr val="FFFFFF"/>
                </a:solidFill>
                <a:latin typeface="Arial"/>
              </a:rPr>
              <a:t>http://</a:t>
            </a:r>
            <a:r>
              <a:rPr lang="en-US" sz="1000" dirty="0" err="1">
                <a:solidFill>
                  <a:srgbClr val="FFFFFF"/>
                </a:solidFill>
                <a:latin typeface="Arial"/>
              </a:rPr>
              <a:t>dx.doi.org</a:t>
            </a:r>
            <a:r>
              <a:rPr lang="en-US" sz="1000" dirty="0">
                <a:solidFill>
                  <a:srgbClr val="FFFFFF"/>
                </a:solidFill>
                <a:latin typeface="Arial"/>
              </a:rPr>
              <a:t>/10.1016/j.clim.2014.11.007</a:t>
            </a:r>
          </a:p>
        </p:txBody>
      </p:sp>
    </p:spTree>
    <p:extLst>
      <p:ext uri="{BB962C8B-B14F-4D97-AF65-F5344CB8AC3E}">
        <p14:creationId xmlns:p14="http://schemas.microsoft.com/office/powerpoint/2010/main" val="67664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700"/>
            <a:ext cx="9144000" cy="682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88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" y="0"/>
            <a:ext cx="90601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1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Note:  Antibodies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1440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? Like antibodies in thyroiditis </a:t>
            </a:r>
            <a:r>
              <a:rPr lang="en-US" dirty="0" err="1" smtClean="0">
                <a:solidFill>
                  <a:schemeClr val="bg1"/>
                </a:solidFill>
              </a:rPr>
              <a:t>ie</a:t>
            </a:r>
            <a:r>
              <a:rPr lang="en-US" dirty="0" smtClean="0">
                <a:solidFill>
                  <a:schemeClr val="bg1"/>
                </a:solidFill>
              </a:rPr>
              <a:t>: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1. </a:t>
            </a:r>
            <a:r>
              <a:rPr lang="en-US" dirty="0" err="1" smtClean="0">
                <a:solidFill>
                  <a:schemeClr val="bg1"/>
                </a:solidFill>
              </a:rPr>
              <a:t>epi</a:t>
            </a:r>
            <a:r>
              <a:rPr lang="en-US" dirty="0" smtClean="0">
                <a:solidFill>
                  <a:schemeClr val="bg1"/>
                </a:solidFill>
              </a:rPr>
              <a:t>-phenomena- no effect on function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		OR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2. causative- destroy beta cell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MAKES IT DIFFICULT TO EVALUATE EFFICACY OF AGENTS in Trials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And note : may be function of other inflammatory causes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     of beta-cell </a:t>
            </a:r>
            <a:r>
              <a:rPr lang="en-US" dirty="0" err="1" smtClean="0">
                <a:solidFill>
                  <a:schemeClr val="bg1"/>
                </a:solidFill>
              </a:rPr>
              <a:t>imflammation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eg</a:t>
            </a:r>
            <a:r>
              <a:rPr lang="en-US" dirty="0" smtClean="0">
                <a:solidFill>
                  <a:schemeClr val="bg1"/>
                </a:solidFill>
              </a:rPr>
              <a:t>: biome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5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170507"/>
            <a:ext cx="9059333" cy="3257560"/>
          </a:xfrm>
        </p:spPr>
        <p:txBody>
          <a:bodyPr>
            <a:normAutofit fontScale="92500" lnSpcReduction="20000"/>
          </a:bodyPr>
          <a:lstStyle/>
          <a:p>
            <a:pPr marL="640080"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I</a:t>
            </a:r>
            <a:r>
              <a:rPr lang="en-US" sz="3600" dirty="0" smtClean="0">
                <a:solidFill>
                  <a:schemeClr val="bg1"/>
                </a:solidFill>
              </a:rPr>
              <a:t>nsulin </a:t>
            </a:r>
            <a:r>
              <a:rPr lang="en-US" sz="3600" dirty="0">
                <a:solidFill>
                  <a:schemeClr val="bg1"/>
                </a:solidFill>
              </a:rPr>
              <a:t>R</a:t>
            </a:r>
            <a:r>
              <a:rPr lang="en-US" sz="3600" dirty="0" smtClean="0">
                <a:solidFill>
                  <a:schemeClr val="bg1"/>
                </a:solidFill>
              </a:rPr>
              <a:t>esistance </a:t>
            </a:r>
            <a:r>
              <a:rPr lang="en-US" sz="3600" dirty="0">
                <a:solidFill>
                  <a:schemeClr val="bg1"/>
                </a:solidFill>
              </a:rPr>
              <a:t>is </a:t>
            </a:r>
            <a:r>
              <a:rPr lang="en-US" sz="3600" dirty="0" smtClean="0">
                <a:solidFill>
                  <a:schemeClr val="bg1"/>
                </a:solidFill>
              </a:rPr>
              <a:t>understood </a:t>
            </a:r>
            <a:r>
              <a:rPr lang="en-US" sz="3600" dirty="0">
                <a:solidFill>
                  <a:schemeClr val="bg1"/>
                </a:solidFill>
              </a:rPr>
              <a:t>to </a:t>
            </a:r>
            <a:r>
              <a:rPr lang="en-US" sz="3600" dirty="0" smtClean="0">
                <a:solidFill>
                  <a:schemeClr val="bg1"/>
                </a:solidFill>
              </a:rPr>
              <a:t>expose and exacerbate  the core β-cell defect </a:t>
            </a:r>
            <a:endParaRPr lang="en-US" sz="3600" dirty="0">
              <a:solidFill>
                <a:schemeClr val="bg1"/>
              </a:solidFill>
            </a:endParaRPr>
          </a:p>
          <a:p>
            <a:pPr marL="640080"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sz="3600" u="sng" dirty="0" smtClean="0">
                <a:solidFill>
                  <a:schemeClr val="bg1"/>
                </a:solidFill>
              </a:rPr>
              <a:t>Genetically</a:t>
            </a:r>
            <a:r>
              <a:rPr lang="en-US" sz="3600" dirty="0" smtClean="0">
                <a:solidFill>
                  <a:schemeClr val="bg1"/>
                </a:solidFill>
              </a:rPr>
              <a:t>- Based</a:t>
            </a:r>
          </a:p>
          <a:p>
            <a:pPr marL="640080"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sz="3600" dirty="0" smtClean="0">
                <a:solidFill>
                  <a:schemeClr val="bg1"/>
                </a:solidFill>
              </a:rPr>
              <a:t>Exacerbated by </a:t>
            </a:r>
            <a:r>
              <a:rPr lang="en-US" sz="3600" u="sng" dirty="0" smtClean="0">
                <a:solidFill>
                  <a:schemeClr val="bg1"/>
                </a:solidFill>
              </a:rPr>
              <a:t>Environmental </a:t>
            </a:r>
            <a:r>
              <a:rPr lang="en-US" sz="3600" dirty="0" smtClean="0">
                <a:solidFill>
                  <a:schemeClr val="bg1"/>
                </a:solidFill>
              </a:rPr>
              <a:t>issues: Diet, Activity, Biome</a:t>
            </a:r>
          </a:p>
          <a:p>
            <a:pPr marL="640080"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sz="3600" dirty="0" smtClean="0">
                <a:solidFill>
                  <a:schemeClr val="bg1"/>
                </a:solidFill>
              </a:rPr>
              <a:t>Includes  Multiple Causes of </a:t>
            </a:r>
            <a:r>
              <a:rPr lang="en-US" sz="3600" u="sng" dirty="0" smtClean="0">
                <a:solidFill>
                  <a:schemeClr val="bg1"/>
                </a:solidFill>
              </a:rPr>
              <a:t>Insulin Resistance </a:t>
            </a:r>
          </a:p>
          <a:p>
            <a:pPr marL="297180" indent="0">
              <a:buClr>
                <a:schemeClr val="bg1"/>
              </a:buClr>
              <a:buSzPct val="90000"/>
              <a:buNone/>
            </a:pP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smtClean="0">
                <a:solidFill>
                  <a:schemeClr val="bg1"/>
                </a:solidFill>
              </a:rPr>
              <a:t>             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572" y="98842"/>
            <a:ext cx="9144000" cy="5869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ts val="380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FFFF99"/>
                </a:solidFill>
                <a:latin typeface="+mj-lt"/>
                <a:ea typeface="+mj-ea"/>
                <a:cs typeface="+mj-cs"/>
              </a:rPr>
              <a:t>Insulin Resistance within the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β-Cell Centric Construct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7823" y="4517531"/>
            <a:ext cx="8752104" cy="219752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2400" b="1" dirty="0">
                <a:solidFill>
                  <a:srgbClr val="000099"/>
                </a:solidFill>
              </a:rPr>
              <a:t> Insulin Resistance </a:t>
            </a:r>
            <a:r>
              <a:rPr lang="en-US" sz="2400" b="1" dirty="0" smtClean="0">
                <a:solidFill>
                  <a:srgbClr val="000099"/>
                </a:solidFill>
              </a:rPr>
              <a:t>Impairs </a:t>
            </a:r>
            <a:r>
              <a:rPr lang="en-US" sz="2400" b="1" dirty="0">
                <a:solidFill>
                  <a:srgbClr val="000099"/>
                </a:solidFill>
              </a:rPr>
              <a:t>β-Cell Function by:</a:t>
            </a:r>
          </a:p>
          <a:p>
            <a:pPr marL="640080" lvl="0" indent="-342900">
              <a:spcBef>
                <a:spcPct val="20000"/>
              </a:spcBef>
              <a:buClr>
                <a:srgbClr val="002076"/>
              </a:buClr>
              <a:buSzPct val="90000"/>
              <a:buFont typeface="Wingdings" pitchFamily="2" charset="2"/>
              <a:buChar char="Ø"/>
              <a:defRPr/>
            </a:pPr>
            <a:r>
              <a:rPr lang="en-US" sz="2400" dirty="0" err="1" smtClean="0">
                <a:solidFill>
                  <a:srgbClr val="002076"/>
                </a:solidFill>
              </a:rPr>
              <a:t>Lipo</a:t>
            </a:r>
            <a:r>
              <a:rPr lang="en-US" sz="2400" dirty="0" smtClean="0">
                <a:solidFill>
                  <a:srgbClr val="002076"/>
                </a:solidFill>
              </a:rPr>
              <a:t>- </a:t>
            </a:r>
            <a:r>
              <a:rPr lang="en-US" sz="2400" dirty="0">
                <a:solidFill>
                  <a:srgbClr val="002076"/>
                </a:solidFill>
              </a:rPr>
              <a:t>and gluco-toxicity</a:t>
            </a:r>
          </a:p>
          <a:p>
            <a:pPr marL="640080" lvl="0" indent="-342900">
              <a:spcBef>
                <a:spcPct val="20000"/>
              </a:spcBef>
              <a:buClr>
                <a:srgbClr val="002076"/>
              </a:buClr>
              <a:buSzPct val="90000"/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2076"/>
                </a:solidFill>
              </a:rPr>
              <a:t>Inflammatory </a:t>
            </a:r>
            <a:r>
              <a:rPr lang="en-US" sz="2400" dirty="0">
                <a:solidFill>
                  <a:srgbClr val="002076"/>
                </a:solidFill>
              </a:rPr>
              <a:t>mechanisms</a:t>
            </a:r>
          </a:p>
          <a:p>
            <a:pPr marL="640080" lvl="0" indent="-342900">
              <a:spcBef>
                <a:spcPct val="20000"/>
              </a:spcBef>
              <a:buClr>
                <a:srgbClr val="002076"/>
              </a:buClr>
              <a:buSzPct val="90000"/>
              <a:buFont typeface="Wingdings" pitchFamily="2" charset="2"/>
              <a:buChar char="Ø"/>
              <a:defRPr/>
            </a:pPr>
            <a:r>
              <a:rPr lang="en-US" sz="2400" dirty="0" err="1" smtClean="0">
                <a:solidFill>
                  <a:srgbClr val="002076"/>
                </a:solidFill>
              </a:rPr>
              <a:t>Adipocytokines</a:t>
            </a:r>
            <a:r>
              <a:rPr lang="en-US" sz="2400" dirty="0" smtClean="0">
                <a:solidFill>
                  <a:srgbClr val="002076"/>
                </a:solidFill>
              </a:rPr>
              <a:t> </a:t>
            </a:r>
            <a:r>
              <a:rPr lang="en-US" sz="2400" dirty="0">
                <a:solidFill>
                  <a:srgbClr val="002076"/>
                </a:solidFill>
              </a:rPr>
              <a:t>effect on β-cell</a:t>
            </a:r>
          </a:p>
          <a:p>
            <a:pPr lvl="0" algn="ctr">
              <a:spcBef>
                <a:spcPct val="20000"/>
              </a:spcBef>
              <a:defRPr/>
            </a:pPr>
            <a:endParaRPr lang="en-US" sz="2200" dirty="0" smtClean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1817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381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" y="1718490"/>
            <a:ext cx="9144000" cy="1516698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Rare Insulin Resistance Syndromes- </a:t>
            </a:r>
            <a:r>
              <a:rPr lang="en-US" sz="2000" dirty="0" err="1" smtClean="0">
                <a:solidFill>
                  <a:schemeClr val="bg1"/>
                </a:solidFill>
              </a:rPr>
              <a:t>eg</a:t>
            </a:r>
            <a:r>
              <a:rPr lang="en-US" sz="2000" dirty="0" smtClean="0">
                <a:solidFill>
                  <a:schemeClr val="bg1"/>
                </a:solidFill>
              </a:rPr>
              <a:t>: </a:t>
            </a:r>
            <a:r>
              <a:rPr lang="en-US" sz="2000" dirty="0" err="1" smtClean="0">
                <a:solidFill>
                  <a:schemeClr val="bg1"/>
                </a:solidFill>
              </a:rPr>
              <a:t>leprechaunism</a:t>
            </a:r>
            <a:r>
              <a:rPr lang="en-US" sz="2000" dirty="0">
                <a:solidFill>
                  <a:schemeClr val="bg1"/>
                </a:solidFill>
              </a:rPr>
              <a:t> m</a:t>
            </a:r>
            <a:r>
              <a:rPr lang="en-US" sz="2000" dirty="0" smtClean="0">
                <a:solidFill>
                  <a:schemeClr val="bg1"/>
                </a:solidFill>
              </a:rPr>
              <a:t>ay not have a specific </a:t>
            </a:r>
            <a:r>
              <a:rPr lang="el-GR" sz="2000" b="1" dirty="0">
                <a:solidFill>
                  <a:schemeClr val="bg1"/>
                </a:solidFill>
              </a:rPr>
              <a:t>β</a:t>
            </a:r>
            <a:r>
              <a:rPr lang="en-US" sz="2000" b="1" dirty="0">
                <a:solidFill>
                  <a:schemeClr val="bg1"/>
                </a:solidFill>
              </a:rPr>
              <a:t>-Cell </a:t>
            </a:r>
            <a:r>
              <a:rPr lang="en-US" sz="2000" dirty="0" smtClean="0">
                <a:solidFill>
                  <a:schemeClr val="bg1"/>
                </a:solidFill>
              </a:rPr>
              <a:t>genetic defect, but </a:t>
            </a:r>
            <a:r>
              <a:rPr lang="el-GR" sz="2000" dirty="0" smtClean="0">
                <a:solidFill>
                  <a:schemeClr val="bg1"/>
                </a:solidFill>
              </a:rPr>
              <a:t>β-</a:t>
            </a:r>
            <a:r>
              <a:rPr lang="en-US" sz="2000" dirty="0">
                <a:solidFill>
                  <a:schemeClr val="bg1"/>
                </a:solidFill>
              </a:rPr>
              <a:t>cells may ultimately suffer </a:t>
            </a:r>
            <a:r>
              <a:rPr lang="en-US" sz="2000" dirty="0" smtClean="0">
                <a:solidFill>
                  <a:schemeClr val="bg1"/>
                </a:solidFill>
              </a:rPr>
              <a:t>damage 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4" name="Picture 3" descr="Screenshot 2015-05-14 18.25.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100" y="2806701"/>
            <a:ext cx="4178300" cy="3444438"/>
          </a:xfrm>
          <a:prstGeom prst="rect">
            <a:avLst/>
          </a:prstGeom>
        </p:spPr>
      </p:pic>
      <p:pic>
        <p:nvPicPr>
          <p:cNvPr id="5" name="Picture 4" descr="Screenshot 2015-05-14 18.25.5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3400" y="2806701"/>
            <a:ext cx="4749800" cy="344443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800" y="6581001"/>
            <a:ext cx="9093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FFFF"/>
                </a:solidFill>
              </a:rPr>
              <a:t>Longo, et al, Progressive</a:t>
            </a:r>
            <a:r>
              <a:rPr lang="en-US" sz="1200" b="1" dirty="0">
                <a:solidFill>
                  <a:srgbClr val="FFFFFF"/>
                </a:solidFill>
              </a:rPr>
              <a:t> decline in insulin levels in </a:t>
            </a:r>
            <a:r>
              <a:rPr lang="en-US" sz="1200" b="1" dirty="0" err="1">
                <a:solidFill>
                  <a:srgbClr val="FFFFFF"/>
                </a:solidFill>
              </a:rPr>
              <a:t>Rabson</a:t>
            </a:r>
            <a:r>
              <a:rPr lang="en-US" sz="1200" b="1" dirty="0">
                <a:solidFill>
                  <a:srgbClr val="FFFFFF"/>
                </a:solidFill>
              </a:rPr>
              <a:t>-Mendenhall </a:t>
            </a:r>
            <a:r>
              <a:rPr lang="en-US" sz="1200" b="1" dirty="0" smtClean="0">
                <a:solidFill>
                  <a:srgbClr val="FFFFFF"/>
                </a:solidFill>
              </a:rPr>
              <a:t>syndrome. JCEM</a:t>
            </a:r>
            <a:r>
              <a:rPr lang="en-US" sz="1200" dirty="0">
                <a:solidFill>
                  <a:srgbClr val="FFFFFF"/>
                </a:solidFill>
              </a:rPr>
              <a:t>,</a:t>
            </a:r>
            <a:r>
              <a:rPr lang="en-US" sz="1200" dirty="0" smtClean="0">
                <a:solidFill>
                  <a:srgbClr val="FFFFFF"/>
                </a:solidFill>
              </a:rPr>
              <a:t>1999</a:t>
            </a:r>
            <a:r>
              <a:rPr lang="en-US" sz="1200" dirty="0">
                <a:solidFill>
                  <a:srgbClr val="FFFFFF"/>
                </a:solidFill>
              </a:rPr>
              <a:t> Aug;84(8):2623-9.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-1572" y="191975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ts val="380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Insulin Resistance within the </a:t>
            </a:r>
          </a:p>
          <a:p>
            <a:pPr lvl="0" algn="ctr">
              <a:lnSpc>
                <a:spcPts val="3800"/>
              </a:lnSpc>
              <a:spcBef>
                <a:spcPct val="0"/>
              </a:spcBef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β-Cell Centric Construct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25177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39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6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700"/>
            <a:ext cx="9144000" cy="681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0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0" y="160013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New β-Cell Centric Construct: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Implications</a:t>
            </a:r>
            <a:endParaRPr lang="en-US" sz="3200" b="1" i="1" dirty="0" smtClean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en-US" sz="3200" dirty="0" smtClean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Environmental Risk Factors in T1D/T2D, ? ‘LADA’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274321" y="1315713"/>
            <a:ext cx="8610600" cy="5440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800" dirty="0" smtClean="0">
                <a:solidFill>
                  <a:srgbClr val="FFFF00"/>
                </a:solidFill>
              </a:rPr>
              <a:t>  T1D</a:t>
            </a:r>
          </a:p>
          <a:p>
            <a:pPr marL="457200" marR="0" lvl="0" indent="-274320" algn="l" defTabSz="457200" rtl="0" eaLnBrk="1" fontAlgn="auto" latinLnBrk="0" hangingPunct="1">
              <a:lnSpc>
                <a:spcPts val="2800"/>
              </a:lnSpc>
              <a:spcBef>
                <a:spcPts val="600"/>
              </a:spcBef>
              <a:spcAft>
                <a:spcPts val="0"/>
              </a:spcAft>
              <a:buClr>
                <a:schemeClr val="bg1"/>
              </a:buClr>
              <a:buSzPct val="90000"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Seasonality at diagnosis</a:t>
            </a:r>
          </a:p>
          <a:p>
            <a:pPr marL="457200" marR="0" lvl="0" indent="-274320" algn="l" defTabSz="457200" rtl="0" eaLnBrk="1" fontAlgn="auto" latinLnBrk="0" hangingPunct="1">
              <a:lnSpc>
                <a:spcPts val="2800"/>
              </a:lnSpc>
              <a:spcBef>
                <a:spcPts val="600"/>
              </a:spcBef>
              <a:spcAft>
                <a:spcPts val="0"/>
              </a:spcAft>
              <a:buClr>
                <a:schemeClr val="bg1"/>
              </a:buClr>
              <a:buSzPct val="90000"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 Migrants assume risk of host country</a:t>
            </a:r>
          </a:p>
          <a:p>
            <a:pPr marL="457200" marR="0" lvl="0" indent="-274320" algn="l" defTabSz="457200" rtl="0" eaLnBrk="1" fontAlgn="auto" latinLnBrk="0" hangingPunct="1">
              <a:lnSpc>
                <a:spcPts val="2800"/>
              </a:lnSpc>
              <a:spcBef>
                <a:spcPts val="600"/>
              </a:spcBef>
              <a:spcAft>
                <a:spcPts val="0"/>
              </a:spcAft>
              <a:buClr>
                <a:schemeClr val="bg1"/>
              </a:buClr>
              <a:buSzPct val="90000"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 Risk factors from case-control studies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</a:pPr>
            <a:r>
              <a:rPr lang="en-US" dirty="0" smtClean="0">
                <a:solidFill>
                  <a:schemeClr val="bg1"/>
                </a:solidFill>
                <a:cs typeface="Arial"/>
              </a:rPr>
              <a:t>            </a:t>
            </a:r>
            <a:r>
              <a:rPr lang="en-US" sz="2000" dirty="0" smtClean="0">
                <a:solidFill>
                  <a:schemeClr val="bg1"/>
                </a:solidFill>
                <a:cs typeface="Arial"/>
              </a:rPr>
              <a:t>•   Hormones                      </a:t>
            </a:r>
            <a:r>
              <a:rPr lang="en-US" sz="800" dirty="0" smtClean="0">
                <a:solidFill>
                  <a:schemeClr val="bg1"/>
                </a:solidFill>
                <a:cs typeface="Arial"/>
              </a:rPr>
              <a:t>                 </a:t>
            </a:r>
            <a:r>
              <a:rPr lang="en-US" sz="2000" dirty="0" smtClean="0">
                <a:solidFill>
                  <a:schemeClr val="bg1"/>
                </a:solidFill>
                <a:cs typeface="Arial"/>
              </a:rPr>
              <a:t>•   Vitamin D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chemeClr val="bg1"/>
                </a:solidFill>
                <a:cs typeface="Arial"/>
              </a:rPr>
              <a:t>           •  </a:t>
            </a:r>
            <a:r>
              <a:rPr lang="en-US" sz="800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cs typeface="Arial"/>
              </a:rPr>
              <a:t>Stress                                 	</a:t>
            </a:r>
            <a:r>
              <a:rPr lang="en-US" sz="800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cs typeface="Arial"/>
              </a:rPr>
              <a:t>•   Cow’s Milk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chemeClr val="bg1"/>
                </a:solidFill>
                <a:cs typeface="Arial"/>
              </a:rPr>
              <a:t>           •  </a:t>
            </a:r>
            <a:r>
              <a:rPr lang="en-US" sz="800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cs typeface="Arial"/>
              </a:rPr>
              <a:t>Improved Hygiene        	•   Gut-microbial Balance – Biome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chemeClr val="bg1"/>
                </a:solidFill>
                <a:cs typeface="Arial"/>
              </a:rPr>
              <a:t>           •  </a:t>
            </a:r>
            <a:r>
              <a:rPr lang="en-US" sz="800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cs typeface="Arial"/>
              </a:rPr>
              <a:t>Infant/childhood diet        	•   Lack of Physical Activity                         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chemeClr val="bg1"/>
                </a:solidFill>
                <a:cs typeface="Arial"/>
              </a:rPr>
              <a:t>           •  Viruses – exposures as early as in </a:t>
            </a:r>
            <a:r>
              <a:rPr lang="en-US" sz="2000" dirty="0" err="1" smtClean="0">
                <a:solidFill>
                  <a:schemeClr val="bg1"/>
                </a:solidFill>
                <a:cs typeface="Arial"/>
              </a:rPr>
              <a:t>utero</a:t>
            </a:r>
            <a:endParaRPr lang="en-US" sz="2000" dirty="0" smtClean="0">
              <a:solidFill>
                <a:schemeClr val="bg1"/>
              </a:solidFill>
              <a:cs typeface="Arial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281" y="4760534"/>
            <a:ext cx="3153812" cy="17722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3200" dirty="0" smtClean="0">
                <a:solidFill>
                  <a:srgbClr val="FFFF00"/>
                </a:solidFill>
              </a:rPr>
              <a:t>  </a:t>
            </a:r>
            <a:r>
              <a:rPr lang="en-US" sz="2800" dirty="0">
                <a:solidFill>
                  <a:srgbClr val="FFFF00"/>
                </a:solidFill>
              </a:rPr>
              <a:t>T2D</a:t>
            </a:r>
          </a:p>
          <a:p>
            <a:pPr marL="457200" indent="-274320">
              <a:lnSpc>
                <a:spcPts val="2800"/>
              </a:lnSpc>
              <a:spcBef>
                <a:spcPts val="60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en-US" sz="2000" dirty="0">
                <a:solidFill>
                  <a:schemeClr val="bg1"/>
                </a:solidFill>
                <a:cs typeface="Arial"/>
              </a:rPr>
              <a:t>Obesity-Diet</a:t>
            </a:r>
          </a:p>
          <a:p>
            <a:pPr marL="457200" indent="-274320">
              <a:lnSpc>
                <a:spcPts val="2800"/>
              </a:lnSpc>
              <a:spcBef>
                <a:spcPts val="60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bg1"/>
                </a:solidFill>
                <a:cs typeface="Arial"/>
              </a:rPr>
              <a:t> Lack of Physical Activity</a:t>
            </a:r>
          </a:p>
          <a:p>
            <a:pPr marL="457200" indent="-274320">
              <a:lnSpc>
                <a:spcPts val="2800"/>
              </a:lnSpc>
              <a:spcBef>
                <a:spcPts val="60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bg1"/>
                </a:solidFill>
                <a:cs typeface="Arial"/>
              </a:rPr>
              <a:t> AGE ingestion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94326" y="4913947"/>
            <a:ext cx="2554225" cy="1175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2800" dirty="0">
                <a:solidFill>
                  <a:srgbClr val="FFFF00"/>
                </a:solidFill>
              </a:rPr>
              <a:t>LADA</a:t>
            </a:r>
          </a:p>
          <a:p>
            <a:pPr marL="457200" indent="-457200">
              <a:buFont typeface="Wingdings" charset="2"/>
              <a:buChar char="Ø"/>
            </a:pPr>
            <a:r>
              <a:rPr lang="en-US" sz="2400" dirty="0" smtClean="0">
                <a:solidFill>
                  <a:schemeClr val="bg1"/>
                </a:solidFill>
              </a:rPr>
              <a:t>Coffee</a:t>
            </a:r>
          </a:p>
          <a:p>
            <a:pPr marL="457200" indent="-457200">
              <a:buFont typeface="Wingdings" charset="2"/>
              <a:buChar char="Ø"/>
            </a:pPr>
            <a:r>
              <a:rPr lang="en-US" sz="2400" dirty="0" smtClean="0">
                <a:solidFill>
                  <a:schemeClr val="bg1"/>
                </a:solidFill>
              </a:rPr>
              <a:t>More Educated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8129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20970</TotalTime>
  <Words>240</Words>
  <Application>Microsoft Macintosh PowerPoint</Application>
  <PresentationFormat>On-screen Show (4:3)</PresentationFormat>
  <Paragraphs>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Wingdings</vt:lpstr>
      <vt:lpstr>Arial</vt:lpstr>
      <vt:lpstr>Office Theme</vt:lpstr>
      <vt:lpstr>PowerPoint Presentation</vt:lpstr>
      <vt:lpstr>PowerPoint Presentation</vt:lpstr>
      <vt:lpstr>PowerPoint Presentation</vt:lpstr>
      <vt:lpstr>Note:  Antibodies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831</cp:revision>
  <cp:lastPrinted>2014-04-01T12:35:45Z</cp:lastPrinted>
  <dcterms:created xsi:type="dcterms:W3CDTF">2014-11-05T16:03:03Z</dcterms:created>
  <dcterms:modified xsi:type="dcterms:W3CDTF">2016-04-23T20:00:33Z</dcterms:modified>
</cp:coreProperties>
</file>