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640" r:id="rId2"/>
    <p:sldId id="516" r:id="rId3"/>
    <p:sldId id="699" r:id="rId4"/>
    <p:sldId id="658" r:id="rId5"/>
    <p:sldId id="667" r:id="rId6"/>
    <p:sldId id="438" r:id="rId7"/>
    <p:sldId id="456" r:id="rId8"/>
    <p:sldId id="691" r:id="rId9"/>
    <p:sldId id="660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76"/>
    <a:srgbClr val="182B6E"/>
    <a:srgbClr val="260066"/>
    <a:srgbClr val="008000"/>
    <a:srgbClr val="FFFF00"/>
    <a:srgbClr val="0A11A2"/>
    <a:srgbClr val="000099"/>
    <a:srgbClr val="FFFF99"/>
    <a:srgbClr val="004754"/>
    <a:srgbClr val="002B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4316" autoAdjust="0"/>
  </p:normalViewPr>
  <p:slideViewPr>
    <p:cSldViewPr snapToGrid="0" snapToObjects="1">
      <p:cViewPr>
        <p:scale>
          <a:sx n="100" d="100"/>
          <a:sy n="100" d="100"/>
        </p:scale>
        <p:origin x="768" y="24"/>
      </p:cViewPr>
      <p:guideLst>
        <p:guide orient="horz" pos="2176"/>
        <p:guide pos="32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872CCB-BAFF-4E46-A273-138CA5D13F65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37EFDA-1636-5C4E-9ED5-F3AAC161BA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83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152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34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457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123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153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968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56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191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778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844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6286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800">
                <a:solidFill>
                  <a:srgbClr val="BCB08F"/>
                </a:solidFill>
                <a:effectLst>
                  <a:outerShdw blurRad="12700" dist="12700" dir="16200000" rotWithShape="0">
                    <a:srgbClr val="000000">
                      <a:alpha val="50000"/>
                    </a:srgbClr>
                  </a:outerShdw>
                </a:effectLst>
              </a:rPr>
              <a:t>Title Text</a:t>
            </a:r>
          </a:p>
        </p:txBody>
      </p:sp>
      <p:sp>
        <p:nvSpPr>
          <p:cNvPr id="20" name="Shape 2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 i="0">
                <a:solidFill>
                  <a:srgbClr val="000000"/>
                </a:solidFill>
                <a:effectLst/>
              </a:defRPr>
            </a:pPr>
            <a:r>
              <a:rPr sz="2500" i="1">
                <a:solidFill>
                  <a:srgbClr val="86837F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</a:rPr>
              <a:t>Body Level One</a:t>
            </a:r>
          </a:p>
          <a:p>
            <a:pPr lvl="1">
              <a:defRPr sz="1800" i="0">
                <a:solidFill>
                  <a:srgbClr val="000000"/>
                </a:solidFill>
                <a:effectLst/>
              </a:defRPr>
            </a:pPr>
            <a:r>
              <a:rPr sz="2500" i="1">
                <a:solidFill>
                  <a:srgbClr val="86837F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</a:rPr>
              <a:t>Body Level Two</a:t>
            </a:r>
          </a:p>
          <a:p>
            <a:pPr lvl="2">
              <a:defRPr sz="1800" i="0">
                <a:solidFill>
                  <a:srgbClr val="000000"/>
                </a:solidFill>
                <a:effectLst/>
              </a:defRPr>
            </a:pPr>
            <a:r>
              <a:rPr sz="2500" i="1">
                <a:solidFill>
                  <a:srgbClr val="86837F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</a:rPr>
              <a:t>Body Level Three</a:t>
            </a:r>
          </a:p>
          <a:p>
            <a:pPr lvl="3">
              <a:defRPr sz="1800" i="0">
                <a:solidFill>
                  <a:srgbClr val="000000"/>
                </a:solidFill>
                <a:effectLst/>
              </a:defRPr>
            </a:pPr>
            <a:r>
              <a:rPr sz="2500" i="1">
                <a:solidFill>
                  <a:srgbClr val="86837F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</a:rPr>
              <a:t>Body Level Four</a:t>
            </a:r>
          </a:p>
          <a:p>
            <a:pPr lvl="4">
              <a:defRPr sz="1800" i="0">
                <a:solidFill>
                  <a:srgbClr val="000000"/>
                </a:solidFill>
                <a:effectLst/>
              </a:defRPr>
            </a:pPr>
            <a:r>
              <a:rPr sz="2500" i="1">
                <a:solidFill>
                  <a:srgbClr val="86837F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</a:rP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2289143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14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96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FFFF00"/>
                </a:solidFill>
              </a:rPr>
              <a:t>Brief Discussions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Genetics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Beta-Cell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Immune Modulation/Inflammation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Insulin Resistance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Environment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903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73480"/>
            <a:ext cx="6798625" cy="609600"/>
          </a:xfrm>
        </p:spPr>
        <p:txBody>
          <a:bodyPr>
            <a:noAutofit/>
          </a:bodyPr>
          <a:lstStyle/>
          <a:p>
            <a:pPr marL="0" indent="0">
              <a:lnSpc>
                <a:spcPts val="3200"/>
              </a:lnSpc>
              <a:buNone/>
            </a:pPr>
            <a:r>
              <a:rPr lang="en-US" sz="2800" dirty="0" smtClean="0">
                <a:solidFill>
                  <a:srgbClr val="FFFF00"/>
                </a:solidFill>
              </a:rPr>
              <a:t>Phenotype  is  </a:t>
            </a:r>
            <a:r>
              <a:rPr lang="en-US" sz="2800" i="1" dirty="0" smtClean="0">
                <a:solidFill>
                  <a:srgbClr val="FFFF00"/>
                </a:solidFill>
              </a:rPr>
              <a:t>DEPENDENT ON </a:t>
            </a:r>
          </a:p>
          <a:p>
            <a:pPr marL="0" indent="0">
              <a:lnSpc>
                <a:spcPts val="3200"/>
              </a:lnSpc>
              <a:buNone/>
            </a:pPr>
            <a:r>
              <a:rPr lang="en-US" sz="3600" u="sng" dirty="0" smtClean="0">
                <a:solidFill>
                  <a:srgbClr val="FFFF00"/>
                </a:solidFill>
              </a:rPr>
              <a:t>Genotype</a:t>
            </a:r>
            <a:r>
              <a:rPr lang="en-US" sz="3600" dirty="0" smtClean="0">
                <a:solidFill>
                  <a:srgbClr val="FFFF00"/>
                </a:solidFill>
              </a:rPr>
              <a:t>: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0" y="2375746"/>
            <a:ext cx="8580120" cy="32187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2400" dirty="0" smtClean="0">
                <a:solidFill>
                  <a:srgbClr val="FFFF00"/>
                </a:solidFill>
              </a:rPr>
              <a:t>Number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 of </a:t>
            </a:r>
            <a:r>
              <a:rPr lang="en-US" sz="2400" u="sng" dirty="0" smtClean="0">
                <a:solidFill>
                  <a:srgbClr val="FFFF00"/>
                </a:solidFill>
              </a:rPr>
              <a:t>G</a:t>
            </a:r>
            <a:r>
              <a:rPr kumimoji="0" lang="en-US" sz="2400" b="0" i="0" u="sng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enes</a:t>
            </a:r>
            <a:r>
              <a:rPr lang="en-US" sz="2400" dirty="0">
                <a:solidFill>
                  <a:srgbClr val="FFFF00"/>
                </a:solidFill>
              </a:rPr>
              <a:t>-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 which genes- their nature, h</a:t>
            </a:r>
            <a:r>
              <a:rPr lang="en-US" sz="2400" dirty="0" smtClean="0">
                <a:solidFill>
                  <a:srgbClr val="FFFF00"/>
                </a:solidFill>
              </a:rPr>
              <a:t>ow </a:t>
            </a:r>
            <a:r>
              <a:rPr lang="en-US" sz="2400" dirty="0">
                <a:solidFill>
                  <a:srgbClr val="FFFF00"/>
                </a:solidFill>
              </a:rPr>
              <a:t>many different ones, </a:t>
            </a:r>
            <a:r>
              <a:rPr lang="en-US" sz="2400" dirty="0" smtClean="0">
                <a:solidFill>
                  <a:srgbClr val="FFFF00"/>
                </a:solidFill>
              </a:rPr>
              <a:t>the  </a:t>
            </a:r>
            <a:r>
              <a:rPr lang="en-US" sz="2400" dirty="0">
                <a:solidFill>
                  <a:srgbClr val="FFFF00"/>
                </a:solidFill>
              </a:rPr>
              <a:t>‘severity/intensity’ of expression</a:t>
            </a:r>
            <a:r>
              <a:rPr lang="en-US" sz="2400" dirty="0" smtClean="0">
                <a:solidFill>
                  <a:srgbClr val="FFFF00"/>
                </a:solidFill>
              </a:rPr>
              <a:t>!; e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pigenetics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*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 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Pct val="90000"/>
              <a:tabLst/>
              <a:defRPr/>
            </a:pP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					</a:t>
            </a:r>
            <a:r>
              <a:rPr kumimoji="0" lang="en-US" sz="2400" b="0" i="0" u="none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i.e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: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Genes </a:t>
            </a:r>
            <a:r>
              <a:rPr lang="en-US" sz="2400" dirty="0" err="1" smtClean="0">
                <a:solidFill>
                  <a:srgbClr val="FFFF00"/>
                </a:solidFill>
              </a:rPr>
              <a:t>influenc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: 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Pct val="90000"/>
              <a:tabLst/>
              <a:defRPr/>
            </a:pPr>
            <a:r>
              <a:rPr lang="en-US" sz="2000" dirty="0" smtClean="0">
                <a:solidFill>
                  <a:schemeClr val="bg1"/>
                </a:solidFill>
              </a:rPr>
              <a:t>I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nsulin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secretory dynamics,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insulin resistance,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</a:t>
            </a:r>
            <a:r>
              <a:rPr lang="en-US" sz="2000" u="sng" noProof="0" dirty="0" smtClean="0">
                <a:solidFill>
                  <a:schemeClr val="bg1"/>
                </a:solidFill>
              </a:rPr>
              <a:t>s</a:t>
            </a:r>
            <a:r>
              <a:rPr lang="en-US" sz="2000" u="sng" dirty="0" err="1" smtClean="0">
                <a:solidFill>
                  <a:schemeClr val="bg1"/>
                </a:solidFill>
              </a:rPr>
              <a:t>ites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of </a:t>
            </a:r>
            <a:r>
              <a:rPr lang="en-US" sz="2000" dirty="0" smtClean="0">
                <a:solidFill>
                  <a:schemeClr val="bg1"/>
                </a:solidFill>
              </a:rPr>
              <a:t>susceptibility of  </a:t>
            </a:r>
            <a:r>
              <a:rPr lang="el-GR" sz="2000" dirty="0">
                <a:solidFill>
                  <a:schemeClr val="bg1"/>
                </a:solidFill>
              </a:rPr>
              <a:t>β</a:t>
            </a:r>
            <a:r>
              <a:rPr lang="en-US" sz="2000" dirty="0">
                <a:solidFill>
                  <a:schemeClr val="bg1"/>
                </a:solidFill>
              </a:rPr>
              <a:t>-Cell </a:t>
            </a:r>
            <a:r>
              <a:rPr lang="en-US" sz="2000" dirty="0" smtClean="0">
                <a:solidFill>
                  <a:schemeClr val="bg1"/>
                </a:solidFill>
              </a:rPr>
              <a:t>		to destruction by endogenous/ exogenous </a:t>
            </a:r>
            <a:r>
              <a:rPr lang="en-US" sz="2000" u="sng" dirty="0">
                <a:solidFill>
                  <a:schemeClr val="bg1"/>
                </a:solidFill>
              </a:rPr>
              <a:t>t</a:t>
            </a:r>
            <a:r>
              <a:rPr lang="en-US" sz="2000" u="sng" dirty="0" smtClean="0">
                <a:solidFill>
                  <a:schemeClr val="bg1"/>
                </a:solidFill>
              </a:rPr>
              <a:t>riggers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Pct val="90000"/>
              <a:tabLst/>
              <a:defRPr/>
            </a:pPr>
            <a:r>
              <a:rPr lang="en-US" sz="2000" dirty="0" smtClean="0">
                <a:solidFill>
                  <a:schemeClr val="bg1"/>
                </a:solidFill>
              </a:rPr>
              <a:t>		e.g.: inflammation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, e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tc. </a:t>
            </a:r>
          </a:p>
          <a:p>
            <a:r>
              <a:rPr lang="en-US" sz="2000" dirty="0">
                <a:solidFill>
                  <a:schemeClr val="bg1"/>
                </a:solidFill>
              </a:rPr>
              <a:t>Immune Modulation/Inflammation</a:t>
            </a:r>
          </a:p>
          <a:p>
            <a:r>
              <a:rPr lang="en-US" sz="2000" dirty="0">
                <a:solidFill>
                  <a:schemeClr val="bg1"/>
                </a:solidFill>
              </a:rPr>
              <a:t>Insulin Resistance</a:t>
            </a:r>
          </a:p>
          <a:p>
            <a:r>
              <a:rPr lang="en-US" sz="2000" dirty="0">
                <a:solidFill>
                  <a:schemeClr val="bg1"/>
                </a:solidFill>
              </a:rPr>
              <a:t>Environment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Pct val="90000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9375" y="55331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New β-Cell Centric Construct: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</a:t>
            </a:r>
            <a:r>
              <a:rPr kumimoji="0" lang="en-US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Implications</a:t>
            </a:r>
            <a:r>
              <a:rPr kumimoji="0" lang="en-US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en-US" sz="3600" dirty="0" smtClean="0">
                <a:solidFill>
                  <a:srgbClr val="FFC000"/>
                </a:solidFill>
                <a:latin typeface="+mj-lt"/>
                <a:ea typeface="+mj-ea"/>
                <a:cs typeface="+mj-cs"/>
              </a:rPr>
              <a:t>Genetics 101 for DM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374" y="5803036"/>
            <a:ext cx="9084625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*</a:t>
            </a:r>
            <a:r>
              <a:rPr lang="en-US" sz="1000" dirty="0" err="1" smtClean="0">
                <a:solidFill>
                  <a:srgbClr val="FFFFFF"/>
                </a:solidFill>
              </a:rPr>
              <a:t>Int</a:t>
            </a:r>
            <a:r>
              <a:rPr lang="en-US" sz="1000" dirty="0" smtClean="0">
                <a:solidFill>
                  <a:srgbClr val="FFFFFF"/>
                </a:solidFill>
              </a:rPr>
              <a:t> </a:t>
            </a:r>
            <a:r>
              <a:rPr lang="en-US" sz="1000" dirty="0">
                <a:solidFill>
                  <a:srgbClr val="FFFFFF"/>
                </a:solidFill>
              </a:rPr>
              <a:t>J </a:t>
            </a:r>
            <a:r>
              <a:rPr lang="en-US" sz="1000" dirty="0" err="1">
                <a:solidFill>
                  <a:srgbClr val="FFFFFF"/>
                </a:solidFill>
              </a:rPr>
              <a:t>Biochem</a:t>
            </a:r>
            <a:r>
              <a:rPr lang="en-US" sz="1000" dirty="0">
                <a:solidFill>
                  <a:srgbClr val="FFFFFF"/>
                </a:solidFill>
              </a:rPr>
              <a:t> Cell Biol. 2015 May 27. </a:t>
            </a:r>
            <a:r>
              <a:rPr lang="en-US" sz="1000" dirty="0" err="1">
                <a:solidFill>
                  <a:srgbClr val="FFFFFF"/>
                </a:solidFill>
              </a:rPr>
              <a:t>pii</a:t>
            </a:r>
            <a:r>
              <a:rPr lang="en-US" sz="1000" dirty="0">
                <a:solidFill>
                  <a:srgbClr val="FFFFFF"/>
                </a:solidFill>
              </a:rPr>
              <a:t>: S1357-2725(15)00143-0. </a:t>
            </a:r>
            <a:r>
              <a:rPr lang="en-US" sz="1000" dirty="0" err="1">
                <a:solidFill>
                  <a:srgbClr val="FFFFFF"/>
                </a:solidFill>
              </a:rPr>
              <a:t>doi</a:t>
            </a:r>
            <a:r>
              <a:rPr lang="en-US" sz="1000" dirty="0">
                <a:solidFill>
                  <a:srgbClr val="FFFFFF"/>
                </a:solidFill>
              </a:rPr>
              <a:t>: 10.1016/j.biocel.2015.05.022. [</a:t>
            </a:r>
            <a:r>
              <a:rPr lang="en-US" sz="1000" dirty="0" err="1">
                <a:solidFill>
                  <a:srgbClr val="FFFFFF"/>
                </a:solidFill>
              </a:rPr>
              <a:t>Epub</a:t>
            </a:r>
            <a:r>
              <a:rPr lang="en-US" sz="1000" dirty="0">
                <a:solidFill>
                  <a:srgbClr val="FFFFFF"/>
                </a:solidFill>
              </a:rPr>
              <a:t> ahead of print]</a:t>
            </a:r>
          </a:p>
          <a:p>
            <a:r>
              <a:rPr lang="en-US" sz="1000" dirty="0">
                <a:solidFill>
                  <a:srgbClr val="FFFFFF"/>
                </a:solidFill>
              </a:rPr>
              <a:t>Epigenetic dynamics in immunity and autoimmunity.</a:t>
            </a:r>
          </a:p>
          <a:p>
            <a:r>
              <a:rPr lang="en-US" sz="1000" dirty="0">
                <a:solidFill>
                  <a:srgbClr val="FFFFFF"/>
                </a:solidFill>
              </a:rPr>
              <a:t>Zhao M1, Wang Z1, Yung S2, Lu </a:t>
            </a:r>
            <a:r>
              <a:rPr lang="en-US" sz="1000" dirty="0" smtClean="0">
                <a:solidFill>
                  <a:srgbClr val="FFFFFF"/>
                </a:solidFill>
              </a:rPr>
              <a:t>Q. 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4431" y="6399132"/>
            <a:ext cx="89169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Understanding type 2 diabetes: from genetics to epigenetics</a:t>
            </a:r>
            <a:r>
              <a:rPr lang="en-US" sz="1000" dirty="0" smtClean="0">
                <a:solidFill>
                  <a:schemeClr val="bg1"/>
                </a:solidFill>
              </a:rPr>
              <a:t>. </a:t>
            </a:r>
            <a:r>
              <a:rPr lang="en-US" sz="1000" dirty="0" err="1" smtClean="0">
                <a:solidFill>
                  <a:schemeClr val="bg1"/>
                </a:solidFill>
              </a:rPr>
              <a:t>Raciti</a:t>
            </a:r>
            <a:r>
              <a:rPr lang="en-US" sz="1000" dirty="0" smtClean="0">
                <a:solidFill>
                  <a:schemeClr val="bg1"/>
                </a:solidFill>
              </a:rPr>
              <a:t> </a:t>
            </a:r>
            <a:r>
              <a:rPr lang="en-US" sz="1000" dirty="0">
                <a:solidFill>
                  <a:schemeClr val="bg1"/>
                </a:solidFill>
              </a:rPr>
              <a:t>GA, Longo M, </a:t>
            </a:r>
            <a:r>
              <a:rPr lang="en-US" sz="1000" dirty="0" err="1">
                <a:solidFill>
                  <a:schemeClr val="bg1"/>
                </a:solidFill>
              </a:rPr>
              <a:t>Parrillo</a:t>
            </a:r>
            <a:r>
              <a:rPr lang="en-US" sz="1000" dirty="0">
                <a:solidFill>
                  <a:schemeClr val="bg1"/>
                </a:solidFill>
              </a:rPr>
              <a:t> L, </a:t>
            </a:r>
            <a:r>
              <a:rPr lang="en-US" sz="1000" dirty="0" err="1">
                <a:solidFill>
                  <a:schemeClr val="bg1"/>
                </a:solidFill>
              </a:rPr>
              <a:t>Ciccarelli</a:t>
            </a:r>
            <a:r>
              <a:rPr lang="en-US" sz="1000" dirty="0">
                <a:solidFill>
                  <a:schemeClr val="bg1"/>
                </a:solidFill>
              </a:rPr>
              <a:t> M, </a:t>
            </a:r>
            <a:r>
              <a:rPr lang="en-US" sz="1000" dirty="0" err="1">
                <a:solidFill>
                  <a:schemeClr val="bg1"/>
                </a:solidFill>
              </a:rPr>
              <a:t>Mirra</a:t>
            </a:r>
            <a:r>
              <a:rPr lang="en-US" sz="1000" dirty="0">
                <a:solidFill>
                  <a:schemeClr val="bg1"/>
                </a:solidFill>
              </a:rPr>
              <a:t> P, </a:t>
            </a:r>
            <a:r>
              <a:rPr lang="en-US" sz="1000" dirty="0" err="1">
                <a:solidFill>
                  <a:schemeClr val="bg1"/>
                </a:solidFill>
              </a:rPr>
              <a:t>Ungaro</a:t>
            </a:r>
            <a:r>
              <a:rPr lang="en-US" sz="1000" dirty="0">
                <a:solidFill>
                  <a:schemeClr val="bg1"/>
                </a:solidFill>
              </a:rPr>
              <a:t> P, </a:t>
            </a:r>
            <a:r>
              <a:rPr lang="en-US" sz="1000" dirty="0" err="1">
                <a:solidFill>
                  <a:schemeClr val="bg1"/>
                </a:solidFill>
              </a:rPr>
              <a:t>Formisano</a:t>
            </a:r>
            <a:r>
              <a:rPr lang="en-US" sz="1000" dirty="0">
                <a:solidFill>
                  <a:schemeClr val="bg1"/>
                </a:solidFill>
              </a:rPr>
              <a:t> P, </a:t>
            </a:r>
            <a:r>
              <a:rPr lang="en-US" sz="1000" dirty="0" err="1">
                <a:solidFill>
                  <a:schemeClr val="bg1"/>
                </a:solidFill>
              </a:rPr>
              <a:t>Miele</a:t>
            </a:r>
            <a:r>
              <a:rPr lang="en-US" sz="1000" dirty="0">
                <a:solidFill>
                  <a:schemeClr val="bg1"/>
                </a:solidFill>
              </a:rPr>
              <a:t> C, </a:t>
            </a:r>
            <a:r>
              <a:rPr lang="en-US" sz="1000" dirty="0" err="1">
                <a:solidFill>
                  <a:schemeClr val="bg1"/>
                </a:solidFill>
              </a:rPr>
              <a:t>Béguinot</a:t>
            </a:r>
            <a:r>
              <a:rPr lang="en-US" sz="1000" dirty="0">
                <a:solidFill>
                  <a:schemeClr val="bg1"/>
                </a:solidFill>
              </a:rPr>
              <a:t> F.</a:t>
            </a:r>
          </a:p>
          <a:p>
            <a:r>
              <a:rPr lang="en-US" sz="1000" dirty="0" err="1">
                <a:solidFill>
                  <a:schemeClr val="bg1"/>
                </a:solidFill>
              </a:rPr>
              <a:t>Acta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Diabetol</a:t>
            </a:r>
            <a:r>
              <a:rPr lang="en-US" sz="1000" dirty="0">
                <a:solidFill>
                  <a:schemeClr val="bg1"/>
                </a:solidFill>
              </a:rPr>
              <a:t>. 2015 Apr 5.</a:t>
            </a:r>
          </a:p>
        </p:txBody>
      </p:sp>
    </p:spTree>
    <p:extLst>
      <p:ext uri="{BB962C8B-B14F-4D97-AF65-F5344CB8AC3E}">
        <p14:creationId xmlns:p14="http://schemas.microsoft.com/office/powerpoint/2010/main" val="221946636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Title 1"/>
          <p:cNvSpPr>
            <a:spLocks noGrp="1"/>
          </p:cNvSpPr>
          <p:nvPr>
            <p:ph type="title"/>
          </p:nvPr>
        </p:nvSpPr>
        <p:spPr>
          <a:xfrm>
            <a:off x="0" y="41275"/>
            <a:ext cx="9144000" cy="6699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600" b="1">
                <a:solidFill>
                  <a:srgbClr val="FFFF00"/>
                </a:solidFill>
                <a:ea typeface="ＭＳ Ｐゴシック" charset="-128"/>
              </a:rPr>
              <a:t>Genotyping </a:t>
            </a:r>
            <a:r>
              <a:rPr lang="en-US" altLang="en-US" sz="3600">
                <a:solidFill>
                  <a:srgbClr val="FFFF00"/>
                </a:solidFill>
                <a:ea typeface="ＭＳ Ｐゴシック" charset="-128"/>
              </a:rPr>
              <a:t/>
            </a:r>
            <a:br>
              <a:rPr lang="en-US" altLang="en-US" sz="3600">
                <a:solidFill>
                  <a:srgbClr val="FFFF00"/>
                </a:solidFill>
                <a:ea typeface="ＭＳ Ｐゴシック" charset="-128"/>
              </a:rPr>
            </a:br>
            <a:endParaRPr lang="en-US" altLang="en-US" sz="2800">
              <a:solidFill>
                <a:schemeClr val="bg1"/>
              </a:solidFill>
              <a:ea typeface="ＭＳ Ｐゴシック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11200"/>
            <a:ext cx="9144000" cy="54737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sz="2800" dirty="0">
                <a:solidFill>
                  <a:srgbClr val="FFFF00"/>
                </a:solidFill>
                <a:ea typeface="+mn-ea"/>
                <a:cs typeface="+mn-cs"/>
              </a:rPr>
              <a:t>Genotyping should </a:t>
            </a:r>
            <a:r>
              <a:rPr lang="en-US" sz="2800" dirty="0" smtClean="0">
                <a:solidFill>
                  <a:srgbClr val="FFFF00"/>
                </a:solidFill>
                <a:ea typeface="+mn-ea"/>
                <a:cs typeface="+mn-cs"/>
              </a:rPr>
              <a:t>be used for </a:t>
            </a:r>
            <a:r>
              <a:rPr lang="en-US" sz="2800" dirty="0">
                <a:solidFill>
                  <a:srgbClr val="FFFF00"/>
                </a:solidFill>
                <a:ea typeface="+mn-ea"/>
                <a:cs typeface="+mn-cs"/>
              </a:rPr>
              <a:t>research (</a:t>
            </a:r>
            <a:r>
              <a:rPr lang="en-US" sz="2800" dirty="0" smtClean="0">
                <a:solidFill>
                  <a:srgbClr val="FFFF00"/>
                </a:solidFill>
                <a:ea typeface="+mn-ea"/>
                <a:cs typeface="+mn-cs"/>
              </a:rPr>
              <a:t>cost </a:t>
            </a:r>
            <a:r>
              <a:rPr lang="en-US" sz="2800" dirty="0">
                <a:solidFill>
                  <a:srgbClr val="FFFF00"/>
                </a:solidFill>
                <a:ea typeface="+mn-ea"/>
                <a:cs typeface="+mn-cs"/>
              </a:rPr>
              <a:t>~$</a:t>
            </a:r>
            <a:r>
              <a:rPr lang="en-US" sz="2800" dirty="0" smtClean="0">
                <a:solidFill>
                  <a:srgbClr val="FFFF00"/>
                </a:solidFill>
                <a:ea typeface="+mn-ea"/>
                <a:cs typeface="+mn-cs"/>
              </a:rPr>
              <a:t>100) </a:t>
            </a:r>
          </a:p>
          <a:p>
            <a:pPr marL="0" indent="0"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sz="2800" dirty="0">
                <a:solidFill>
                  <a:srgbClr val="FFFF00"/>
                </a:solidFill>
                <a:ea typeface="+mn-ea"/>
                <a:cs typeface="+mn-cs"/>
              </a:rPr>
              <a:t>	</a:t>
            </a:r>
            <a:r>
              <a:rPr lang="en-US" sz="2800" dirty="0" smtClean="0">
                <a:solidFill>
                  <a:srgbClr val="FFFF00"/>
                </a:solidFill>
                <a:ea typeface="+mn-ea"/>
                <a:cs typeface="+mn-cs"/>
              </a:rPr>
              <a:t>and later as </a:t>
            </a:r>
            <a:r>
              <a:rPr lang="en-US" sz="2800" dirty="0">
                <a:solidFill>
                  <a:srgbClr val="FFFF00"/>
                </a:solidFill>
                <a:ea typeface="+mn-ea"/>
                <a:cs typeface="+mn-cs"/>
              </a:rPr>
              <a:t>diagnostic </a:t>
            </a:r>
            <a:r>
              <a:rPr lang="en-US" sz="2800" dirty="0" smtClean="0">
                <a:solidFill>
                  <a:srgbClr val="FFFF00"/>
                </a:solidFill>
                <a:ea typeface="+mn-ea"/>
                <a:cs typeface="+mn-cs"/>
              </a:rPr>
              <a:t>markers on </a:t>
            </a:r>
            <a:r>
              <a:rPr lang="en-US" sz="2800" dirty="0">
                <a:solidFill>
                  <a:srgbClr val="FFFF00"/>
                </a:solidFill>
                <a:ea typeface="+mn-ea"/>
                <a:cs typeface="+mn-cs"/>
              </a:rPr>
              <a:t>custom </a:t>
            </a:r>
            <a:r>
              <a:rPr lang="en-US" sz="2800" dirty="0" smtClean="0">
                <a:solidFill>
                  <a:srgbClr val="FFFF00"/>
                </a:solidFill>
                <a:ea typeface="+mn-ea"/>
                <a:cs typeface="+mn-cs"/>
              </a:rPr>
              <a:t>chips (even </a:t>
            </a:r>
            <a:r>
              <a:rPr lang="en-US" sz="2800" dirty="0">
                <a:solidFill>
                  <a:srgbClr val="FFFF00"/>
                </a:solidFill>
                <a:ea typeface="+mn-ea"/>
                <a:cs typeface="+mn-cs"/>
              </a:rPr>
              <a:t>LESS </a:t>
            </a:r>
            <a:r>
              <a:rPr lang="en-US" sz="2800" dirty="0" smtClean="0">
                <a:solidFill>
                  <a:srgbClr val="FFFF00"/>
                </a:solidFill>
                <a:ea typeface="+mn-ea"/>
                <a:cs typeface="+mn-cs"/>
              </a:rPr>
              <a:t>)</a:t>
            </a:r>
            <a:endParaRPr lang="en-US" sz="2800" dirty="0">
              <a:solidFill>
                <a:srgbClr val="FFFF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sz="2800" dirty="0" smtClean="0">
                <a:solidFill>
                  <a:schemeClr val="bg1"/>
                </a:solidFill>
                <a:ea typeface="+mn-ea"/>
                <a:cs typeface="+mn-cs"/>
              </a:rPr>
              <a:t>Use for </a:t>
            </a:r>
            <a:r>
              <a:rPr lang="en-US" sz="2800" dirty="0" err="1" smtClean="0">
                <a:solidFill>
                  <a:srgbClr val="FFFF00"/>
                </a:solidFill>
                <a:ea typeface="+mn-ea"/>
                <a:cs typeface="+mn-cs"/>
              </a:rPr>
              <a:t>Pharmacogenetics</a:t>
            </a:r>
            <a:r>
              <a:rPr lang="en-US" sz="2800" dirty="0" smtClean="0">
                <a:solidFill>
                  <a:schemeClr val="bg1"/>
                </a:solidFill>
                <a:ea typeface="+mn-ea"/>
                <a:cs typeface="+mn-cs"/>
              </a:rPr>
              <a:t> </a:t>
            </a:r>
            <a:r>
              <a:rPr lang="en-US" sz="2800" dirty="0">
                <a:solidFill>
                  <a:schemeClr val="bg1"/>
                </a:solidFill>
                <a:ea typeface="+mn-ea"/>
                <a:cs typeface="+mn-cs"/>
              </a:rPr>
              <a:t>should help guide choice of treatment 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sz="2800" dirty="0" smtClean="0">
                <a:solidFill>
                  <a:schemeClr val="bg1"/>
                </a:solidFill>
                <a:ea typeface="+mn-ea"/>
                <a:cs typeface="+mn-cs"/>
              </a:rPr>
              <a:t>Find Gene action/ Function - </a:t>
            </a:r>
            <a:r>
              <a:rPr lang="en-US" sz="2000" dirty="0" smtClean="0">
                <a:solidFill>
                  <a:schemeClr val="bg1"/>
                </a:solidFill>
                <a:ea typeface="+mn-ea"/>
                <a:cs typeface="+mn-cs"/>
              </a:rPr>
              <a:t>Leads to understanding mechanisms</a:t>
            </a:r>
          </a:p>
          <a:p>
            <a:pPr lvl="1" eaLnBrk="1" fontAlgn="auto" hangingPunct="1">
              <a:lnSpc>
                <a:spcPts val="2600"/>
              </a:lnSpc>
              <a:spcAft>
                <a:spcPts val="0"/>
              </a:spcAft>
              <a:buSzPct val="90000"/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chemeClr val="bg1"/>
                </a:solidFill>
                <a:ea typeface="+mn-ea"/>
              </a:rPr>
              <a:t>  e.g.: </a:t>
            </a:r>
            <a:r>
              <a:rPr lang="en-US" sz="2400" i="1" dirty="0" smtClean="0">
                <a:solidFill>
                  <a:schemeClr val="bg1"/>
                </a:solidFill>
                <a:ea typeface="+mn-ea"/>
              </a:rPr>
              <a:t>TCF7L2; </a:t>
            </a:r>
            <a:r>
              <a:rPr lang="en-US" sz="2400" dirty="0" smtClean="0">
                <a:solidFill>
                  <a:schemeClr val="bg1"/>
                </a:solidFill>
                <a:ea typeface="+mn-ea"/>
              </a:rPr>
              <a:t>Potential Therapy re: </a:t>
            </a:r>
            <a:r>
              <a:rPr lang="en-US" sz="2000" dirty="0" smtClean="0">
                <a:solidFill>
                  <a:schemeClr val="bg1"/>
                </a:solidFill>
                <a:ea typeface="+mn-ea"/>
              </a:rPr>
              <a:t>PARP-1 Inhibitor, other</a:t>
            </a:r>
          </a:p>
          <a:p>
            <a:pPr lvl="1" eaLnBrk="1" fontAlgn="auto" hangingPunct="1">
              <a:lnSpc>
                <a:spcPts val="2600"/>
              </a:lnSpc>
              <a:spcAft>
                <a:spcPts val="0"/>
              </a:spcAft>
              <a:buSzPct val="90000"/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chemeClr val="bg1"/>
                </a:solidFill>
                <a:ea typeface="+mn-ea"/>
              </a:rPr>
              <a:t> Other Gene/Mechanism/ Therapy</a:t>
            </a:r>
          </a:p>
          <a:p>
            <a:pPr lvl="2" eaLnBrk="1" fontAlgn="auto" hangingPunct="1">
              <a:lnSpc>
                <a:spcPts val="2600"/>
              </a:lnSpc>
              <a:spcAft>
                <a:spcPts val="0"/>
              </a:spcAft>
              <a:buSzPct val="90000"/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chemeClr val="bg1"/>
                </a:solidFill>
                <a:ea typeface="+mn-ea"/>
              </a:rPr>
              <a:t> low BMR- results in morbid obesity</a:t>
            </a:r>
          </a:p>
          <a:p>
            <a:pPr lvl="2" eaLnBrk="1" fontAlgn="auto" hangingPunct="1">
              <a:lnSpc>
                <a:spcPts val="2600"/>
              </a:lnSpc>
              <a:spcAft>
                <a:spcPts val="0"/>
              </a:spcAft>
              <a:buSzPct val="90000"/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chemeClr val="bg1"/>
                </a:solidFill>
                <a:ea typeface="+mn-ea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ea typeface="+mn-ea"/>
              </a:rPr>
              <a:t>Asian/ Eastern Europeans- store more Visceral Fat at Lower BMI</a:t>
            </a:r>
          </a:p>
          <a:p>
            <a:pPr lvl="2" eaLnBrk="1" fontAlgn="auto" hangingPunct="1">
              <a:lnSpc>
                <a:spcPts val="2600"/>
              </a:lnSpc>
              <a:spcAft>
                <a:spcPts val="0"/>
              </a:spcAft>
              <a:buSzPct val="90000"/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srgbClr val="FFFF00"/>
                </a:solidFill>
                <a:ea typeface="+mn-ea"/>
              </a:rPr>
              <a:t>? </a:t>
            </a:r>
            <a:r>
              <a:rPr lang="en-US" sz="3200" dirty="0" smtClean="0">
                <a:solidFill>
                  <a:srgbClr val="FFFF00"/>
                </a:solidFill>
                <a:ea typeface="+mn-ea"/>
              </a:rPr>
              <a:t>PREVENT T2DM-</a:t>
            </a:r>
            <a:r>
              <a:rPr lang="en-US" sz="3200" i="1" dirty="0" smtClean="0">
                <a:solidFill>
                  <a:srgbClr val="FFFF00"/>
                </a:solidFill>
                <a:ea typeface="+mn-ea"/>
              </a:rPr>
              <a:t>SLC30A8</a:t>
            </a:r>
          </a:p>
          <a:p>
            <a:pPr lvl="2" eaLnBrk="1" fontAlgn="auto" hangingPunct="1">
              <a:lnSpc>
                <a:spcPts val="2600"/>
              </a:lnSpc>
              <a:spcAft>
                <a:spcPts val="0"/>
              </a:spcAft>
              <a:buSzPct val="90000"/>
              <a:buFont typeface="Wingdings" pitchFamily="2" charset="2"/>
              <a:buChar char="Ø"/>
              <a:defRPr/>
            </a:pPr>
            <a:r>
              <a:rPr lang="en-US" sz="3200" dirty="0" smtClean="0">
                <a:solidFill>
                  <a:srgbClr val="FFFF00"/>
                </a:solidFill>
                <a:ea typeface="+mn-ea"/>
              </a:rPr>
              <a:t>Increase RISK- </a:t>
            </a:r>
            <a:r>
              <a:rPr lang="en-US" sz="3200" i="1" dirty="0" smtClean="0">
                <a:solidFill>
                  <a:srgbClr val="FFFF00"/>
                </a:solidFill>
                <a:ea typeface="+mn-ea"/>
              </a:rPr>
              <a:t>TBC1D4</a:t>
            </a:r>
            <a:r>
              <a:rPr lang="en-US" sz="3200" dirty="0" smtClean="0">
                <a:solidFill>
                  <a:srgbClr val="FFFF00"/>
                </a:solidFill>
                <a:ea typeface="+mn-ea"/>
              </a:rPr>
              <a:t>  (Greenland)</a:t>
            </a:r>
          </a:p>
          <a:p>
            <a:pPr marL="914400" lvl="2" indent="0" eaLnBrk="1" fontAlgn="auto" hangingPunct="1">
              <a:lnSpc>
                <a:spcPts val="2600"/>
              </a:lnSpc>
              <a:spcAft>
                <a:spcPts val="0"/>
              </a:spcAft>
              <a:buFont typeface="Arial"/>
              <a:buNone/>
              <a:defRPr/>
            </a:pPr>
            <a:endParaRPr lang="en-US" dirty="0">
              <a:solidFill>
                <a:schemeClr val="bg1"/>
              </a:solidFill>
              <a:ea typeface="+mn-ea"/>
            </a:endParaRPr>
          </a:p>
        </p:txBody>
      </p:sp>
      <p:pic>
        <p:nvPicPr>
          <p:cNvPr id="66563" name="Picture 4" descr="Screenshot 2015-09-23 21.02.2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13100" y="6184900"/>
            <a:ext cx="59309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35876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3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171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3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72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5193"/>
            <a:ext cx="9144000" cy="11430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     </a:t>
            </a:r>
            <a:r>
              <a:rPr lang="en-US" sz="3600" b="1" dirty="0" smtClean="0">
                <a:solidFill>
                  <a:srgbClr val="FFFF00"/>
                </a:solidFill>
              </a:rPr>
              <a:t>New β-Cell </a:t>
            </a:r>
            <a:r>
              <a:rPr lang="en-US" sz="3600" b="1" dirty="0">
                <a:solidFill>
                  <a:srgbClr val="FFFF00"/>
                </a:solidFill>
              </a:rPr>
              <a:t>Centric </a:t>
            </a:r>
            <a:r>
              <a:rPr lang="en-US" sz="3600" b="1" dirty="0" smtClean="0">
                <a:solidFill>
                  <a:srgbClr val="FFFF00"/>
                </a:solidFill>
              </a:rPr>
              <a:t>Construct:</a:t>
            </a:r>
            <a:r>
              <a:rPr lang="en-US" sz="3200" b="1" dirty="0" smtClean="0">
                <a:solidFill>
                  <a:srgbClr val="FFFF00"/>
                </a:solidFill>
              </a:rPr>
              <a:t>  </a:t>
            </a:r>
            <a:r>
              <a:rPr lang="en-US" sz="3200" b="1" i="1" dirty="0" smtClean="0">
                <a:solidFill>
                  <a:srgbClr val="FFFF00"/>
                </a:solidFill>
              </a:rPr>
              <a:t>Implications</a:t>
            </a:r>
            <a:r>
              <a:rPr lang="en-US" sz="3600" b="1" i="1" dirty="0" smtClean="0">
                <a:solidFill>
                  <a:srgbClr val="FFFF00"/>
                </a:solidFill>
              </a:rPr>
              <a:t/>
            </a:r>
            <a:br>
              <a:rPr lang="en-US" sz="3600" b="1" i="1" dirty="0" smtClean="0">
                <a:solidFill>
                  <a:srgbClr val="FFFF00"/>
                </a:solidFill>
              </a:rPr>
            </a:br>
            <a:r>
              <a:rPr lang="en-US" sz="3600" dirty="0" smtClean="0">
                <a:solidFill>
                  <a:srgbClr val="FFC000"/>
                </a:solidFill>
              </a:rPr>
              <a:t>β-cell Issues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561" y="1596850"/>
            <a:ext cx="8781145" cy="3787950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buClr>
                <a:schemeClr val="bg1"/>
              </a:buClr>
              <a:buSzPct val="90000"/>
              <a:buFont typeface="Wingdings" pitchFamily="2" charset="2"/>
              <a:buChar char="Ø"/>
            </a:pPr>
            <a:r>
              <a:rPr lang="en-US" dirty="0" smtClean="0">
                <a:solidFill>
                  <a:srgbClr val="FFFFFF"/>
                </a:solidFill>
              </a:rPr>
              <a:t>  Usual use of </a:t>
            </a:r>
            <a:r>
              <a:rPr lang="en-US" u="sng" dirty="0" smtClean="0">
                <a:solidFill>
                  <a:srgbClr val="FFFFFF"/>
                </a:solidFill>
              </a:rPr>
              <a:t>Glycemic Criteria- HgA1c, FBS, PPG</a:t>
            </a:r>
          </a:p>
          <a:p>
            <a:pPr>
              <a:spcBef>
                <a:spcPts val="0"/>
              </a:spcBef>
              <a:buClr>
                <a:schemeClr val="bg1"/>
              </a:buClr>
              <a:buSzPct val="90000"/>
              <a:buFont typeface="Wingdings" pitchFamily="2" charset="2"/>
              <a:buChar char="Ø"/>
            </a:pPr>
            <a:endParaRPr lang="en-US" u="sng" dirty="0" smtClean="0">
              <a:solidFill>
                <a:srgbClr val="FFFFFF"/>
              </a:solidFill>
            </a:endParaRPr>
          </a:p>
          <a:p>
            <a:pPr>
              <a:spcBef>
                <a:spcPts val="0"/>
              </a:spcBef>
              <a:buClr>
                <a:schemeClr val="bg1"/>
              </a:buClr>
              <a:buSzPct val="90000"/>
              <a:buNone/>
            </a:pPr>
            <a:r>
              <a:rPr lang="en-US" sz="1400" dirty="0" smtClean="0">
                <a:solidFill>
                  <a:srgbClr val="FFFFFF"/>
                </a:solidFill>
              </a:rPr>
              <a:t>  </a:t>
            </a:r>
          </a:p>
          <a:p>
            <a:pPr>
              <a:spcBef>
                <a:spcPts val="0"/>
              </a:spcBef>
              <a:buClr>
                <a:schemeClr val="bg1"/>
              </a:buClr>
              <a:buSzPct val="90000"/>
              <a:buFont typeface="Wingdings" pitchFamily="2" charset="2"/>
              <a:buChar char="Ø"/>
            </a:pPr>
            <a:r>
              <a:rPr lang="en-US" dirty="0" smtClean="0">
                <a:solidFill>
                  <a:srgbClr val="FFFFFF"/>
                </a:solidFill>
              </a:rPr>
              <a:t>  Markers-Usual/Occasional Use of </a:t>
            </a:r>
            <a:r>
              <a:rPr lang="en-US" u="sng" dirty="0" smtClean="0">
                <a:solidFill>
                  <a:srgbClr val="FFFFFF"/>
                </a:solidFill>
              </a:rPr>
              <a:t>C-Peptide</a:t>
            </a:r>
          </a:p>
          <a:p>
            <a:pPr>
              <a:spcBef>
                <a:spcPts val="0"/>
              </a:spcBef>
              <a:buClr>
                <a:schemeClr val="bg1"/>
              </a:buClr>
              <a:buSzPct val="90000"/>
              <a:buFont typeface="Wingdings" pitchFamily="2" charset="2"/>
              <a:buChar char="Ø"/>
            </a:pPr>
            <a:endParaRPr lang="en-US" u="sng" dirty="0" smtClean="0">
              <a:solidFill>
                <a:srgbClr val="FFFFFF"/>
              </a:solidFill>
            </a:endParaRPr>
          </a:p>
          <a:p>
            <a:pPr>
              <a:spcBef>
                <a:spcPts val="0"/>
              </a:spcBef>
              <a:buClr>
                <a:schemeClr val="bg1"/>
              </a:buClr>
              <a:buSzPct val="90000"/>
              <a:buFont typeface="Wingdings" pitchFamily="2" charset="2"/>
              <a:buChar char="Ø"/>
            </a:pPr>
            <a:r>
              <a:rPr lang="en-US" dirty="0" smtClean="0">
                <a:solidFill>
                  <a:srgbClr val="FFFFFF"/>
                </a:solidFill>
              </a:rPr>
              <a:t>  New Non-Invasive </a:t>
            </a:r>
          </a:p>
          <a:p>
            <a:pPr lvl="1">
              <a:spcBef>
                <a:spcPts val="0"/>
              </a:spcBef>
              <a:buClr>
                <a:schemeClr val="bg1"/>
              </a:buClr>
              <a:buSzPct val="90000"/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FF00"/>
                </a:solidFill>
              </a:rPr>
              <a:t>β</a:t>
            </a:r>
            <a:r>
              <a:rPr lang="en-US" b="1" dirty="0">
                <a:solidFill>
                  <a:srgbClr val="FFFF00"/>
                </a:solidFill>
              </a:rPr>
              <a:t>-Cell </a:t>
            </a:r>
            <a:r>
              <a:rPr lang="en-US" b="1" dirty="0" smtClean="0">
                <a:solidFill>
                  <a:srgbClr val="FFFF00"/>
                </a:solidFill>
              </a:rPr>
              <a:t> Mass  Measures- </a:t>
            </a:r>
          </a:p>
          <a:p>
            <a:pPr marL="457200" lvl="1" indent="0">
              <a:spcBef>
                <a:spcPts val="0"/>
              </a:spcBef>
              <a:buClr>
                <a:schemeClr val="bg1"/>
              </a:buClr>
              <a:buSzPct val="90000"/>
              <a:buNone/>
            </a:pPr>
            <a:r>
              <a:rPr lang="en-US" b="1" dirty="0">
                <a:solidFill>
                  <a:srgbClr val="FFFF00"/>
                </a:solidFill>
              </a:rPr>
              <a:t>	</a:t>
            </a:r>
            <a:r>
              <a:rPr lang="en-US" b="1" dirty="0" smtClean="0">
                <a:solidFill>
                  <a:srgbClr val="FFFF00"/>
                </a:solidFill>
              </a:rPr>
              <a:t>  		Nano-particle labeled </a:t>
            </a:r>
            <a:r>
              <a:rPr lang="en-US" b="1" dirty="0" err="1" smtClean="0">
                <a:solidFill>
                  <a:srgbClr val="FFFF00"/>
                </a:solidFill>
              </a:rPr>
              <a:t>exendin</a:t>
            </a:r>
            <a:r>
              <a:rPr lang="en-US" b="1" dirty="0" smtClean="0">
                <a:solidFill>
                  <a:srgbClr val="FFFF00"/>
                </a:solidFill>
              </a:rPr>
              <a:t> imaging</a:t>
            </a:r>
          </a:p>
          <a:p>
            <a:pPr lvl="1">
              <a:spcBef>
                <a:spcPts val="0"/>
              </a:spcBef>
              <a:buClr>
                <a:schemeClr val="bg1"/>
              </a:buClr>
              <a:buSzPct val="90000"/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FF00"/>
                </a:solidFill>
              </a:rPr>
              <a:t>Circulating DNA Markers of </a:t>
            </a:r>
            <a:r>
              <a:rPr lang="en-US" b="1" dirty="0">
                <a:solidFill>
                  <a:srgbClr val="FFFF00"/>
                </a:solidFill>
              </a:rPr>
              <a:t>β-Cell </a:t>
            </a:r>
            <a:r>
              <a:rPr lang="en-US" b="1" dirty="0" smtClean="0">
                <a:solidFill>
                  <a:srgbClr val="FFFF00"/>
                </a:solidFill>
              </a:rPr>
              <a:t>Destruction</a:t>
            </a:r>
          </a:p>
          <a:p>
            <a:pPr marL="457200" lvl="1" indent="0">
              <a:spcBef>
                <a:spcPts val="0"/>
              </a:spcBef>
              <a:buClr>
                <a:schemeClr val="bg1"/>
              </a:buClr>
              <a:buSzPct val="90000"/>
              <a:buNone/>
            </a:pPr>
            <a:r>
              <a:rPr lang="en-US" b="1" dirty="0">
                <a:solidFill>
                  <a:srgbClr val="FFFF00"/>
                </a:solidFill>
              </a:rPr>
              <a:t>	</a:t>
            </a:r>
            <a:r>
              <a:rPr lang="en-US" b="1" dirty="0" smtClean="0">
                <a:solidFill>
                  <a:srgbClr val="FFFF00"/>
                </a:solidFill>
              </a:rPr>
              <a:t>		</a:t>
            </a:r>
            <a:r>
              <a:rPr lang="en-US" b="1" dirty="0">
                <a:solidFill>
                  <a:srgbClr val="FFFF00"/>
                </a:solidFill>
              </a:rPr>
              <a:t>Glazer- Hebrew </a:t>
            </a:r>
            <a:r>
              <a:rPr lang="en-US" b="1" dirty="0" err="1" smtClean="0">
                <a:solidFill>
                  <a:srgbClr val="FFFF00"/>
                </a:solidFill>
              </a:rPr>
              <a:t>Univ</a:t>
            </a:r>
            <a:endParaRPr lang="en-US" b="1" dirty="0" smtClean="0">
              <a:solidFill>
                <a:srgbClr val="FFFF00"/>
              </a:solidFill>
            </a:endParaRPr>
          </a:p>
          <a:p>
            <a:pPr lvl="1">
              <a:spcBef>
                <a:spcPts val="0"/>
              </a:spcBef>
              <a:buClr>
                <a:schemeClr val="bg1"/>
              </a:buClr>
              <a:buSzPct val="90000"/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FF00"/>
                </a:solidFill>
              </a:rPr>
              <a:t>Circulating mRNAs  (</a:t>
            </a:r>
            <a:r>
              <a:rPr lang="en-US" b="1" dirty="0" err="1" smtClean="0">
                <a:solidFill>
                  <a:srgbClr val="FFFF00"/>
                </a:solidFill>
              </a:rPr>
              <a:t>easd</a:t>
            </a:r>
            <a:r>
              <a:rPr lang="en-US" b="1" dirty="0" smtClean="0">
                <a:solidFill>
                  <a:srgbClr val="FFFF00"/>
                </a:solidFill>
              </a:rPr>
              <a:t>)</a:t>
            </a:r>
          </a:p>
          <a:p>
            <a:pPr marL="457200" lvl="1" indent="0">
              <a:spcBef>
                <a:spcPts val="0"/>
              </a:spcBef>
              <a:buClr>
                <a:schemeClr val="bg1"/>
              </a:buClr>
              <a:buSzPct val="90000"/>
              <a:buNone/>
            </a:pPr>
            <a:r>
              <a:rPr lang="en-US" b="1" dirty="0">
                <a:solidFill>
                  <a:srgbClr val="FFFF00"/>
                </a:solidFill>
              </a:rPr>
              <a:t>	</a:t>
            </a:r>
            <a:r>
              <a:rPr lang="en-US" b="1" dirty="0" smtClean="0">
                <a:solidFill>
                  <a:srgbClr val="FFFF00"/>
                </a:solidFill>
              </a:rPr>
              <a:t>							</a:t>
            </a:r>
          </a:p>
          <a:p>
            <a:pPr lvl="1">
              <a:spcBef>
                <a:spcPts val="0"/>
              </a:spcBef>
              <a:buClr>
                <a:schemeClr val="bg1"/>
              </a:buClr>
              <a:buSzPct val="90000"/>
              <a:buFont typeface="Wingdings" pitchFamily="2" charset="2"/>
              <a:buChar char="Ø"/>
            </a:pPr>
            <a:endParaRPr lang="en-US" u="sng" dirty="0" smtClean="0">
              <a:solidFill>
                <a:srgbClr val="FFFFFF"/>
              </a:solidFill>
            </a:endParaRPr>
          </a:p>
          <a:p>
            <a:pPr>
              <a:buClr>
                <a:schemeClr val="bg1"/>
              </a:buClr>
              <a:buSzPct val="90000"/>
              <a:buNone/>
            </a:pPr>
            <a:endParaRPr lang="en-US" dirty="0" smtClean="0">
              <a:solidFill>
                <a:srgbClr val="FFFF0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81427" y="4732802"/>
            <a:ext cx="8781145" cy="130399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Pct val="90000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Pct val="90000"/>
              <a:buFont typeface="Wingdings" pitchFamily="2" charset="2"/>
              <a:buChar char="Ø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en-US" sz="4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Try to Determine Mono-Genetic Causes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Pct val="90000"/>
              <a:tabLst/>
              <a:defRPr/>
            </a:pPr>
            <a:r>
              <a:rPr lang="en-US" sz="2600" dirty="0" smtClean="0">
                <a:solidFill>
                  <a:srgbClr val="FFFF00"/>
                </a:solidFill>
              </a:rPr>
              <a:t>  </a:t>
            </a:r>
            <a:endParaRPr kumimoji="0" lang="en-US" sz="19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ts val="2800"/>
              </a:lnSpc>
              <a:spcAft>
                <a:spcPts val="0"/>
              </a:spcAft>
              <a:buClr>
                <a:schemeClr val="bg1"/>
              </a:buClr>
              <a:buSzPct val="90000"/>
              <a:buFont typeface="Wingdings" pitchFamily="2" charset="2"/>
              <a:buChar char="Ø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557336"/>
            <a:ext cx="91440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00"/>
                </a:solidFill>
              </a:rPr>
              <a:t>NO LOGIC FOR USE OF  AGENTS THAT MAY CONTRIBUTE TO APOPTOSIS of </a:t>
            </a:r>
            <a:r>
              <a:rPr lang="en-US" sz="2400" b="1" dirty="0" smtClean="0">
                <a:solidFill>
                  <a:srgbClr val="FFFF00"/>
                </a:solidFill>
              </a:rPr>
              <a:t>β</a:t>
            </a:r>
            <a:r>
              <a:rPr lang="en-US" sz="2400" b="1" dirty="0">
                <a:solidFill>
                  <a:srgbClr val="FFFF00"/>
                </a:solidFill>
              </a:rPr>
              <a:t>-</a:t>
            </a:r>
            <a:r>
              <a:rPr lang="en-US" sz="2400" b="1" dirty="0" smtClean="0">
                <a:solidFill>
                  <a:srgbClr val="FFFF00"/>
                </a:solidFill>
              </a:rPr>
              <a:t>Cell</a:t>
            </a:r>
          </a:p>
          <a:p>
            <a:pPr algn="ctr"/>
            <a:r>
              <a:rPr lang="en-US" sz="2400" b="1" dirty="0" smtClean="0">
                <a:solidFill>
                  <a:srgbClr val="FFFF00"/>
                </a:solidFill>
              </a:rPr>
              <a:t>STOP USING SU’s, GLINIDES; Minimize INSULIN THERAPY </a:t>
            </a:r>
            <a:endParaRPr lang="en-US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4324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229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5989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700"/>
            <a:ext cx="9144000" cy="683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950557"/>
      </p:ext>
    </p:extLst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100"/>
            <a:ext cx="9144000" cy="6845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03515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20973</TotalTime>
  <Words>203</Words>
  <Application>Microsoft Macintosh PowerPoint</Application>
  <PresentationFormat>On-screen Show (4:3)</PresentationFormat>
  <Paragraphs>50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Calibri</vt:lpstr>
      <vt:lpstr>ＭＳ Ｐゴシック</vt:lpstr>
      <vt:lpstr>Wingdings</vt:lpstr>
      <vt:lpstr>Arial</vt:lpstr>
      <vt:lpstr>Office Theme</vt:lpstr>
      <vt:lpstr>Brief Discussions</vt:lpstr>
      <vt:lpstr>PowerPoint Presentation</vt:lpstr>
      <vt:lpstr>Genotyping  </vt:lpstr>
      <vt:lpstr>PowerPoint Presentation</vt:lpstr>
      <vt:lpstr>PowerPoint Presentation</vt:lpstr>
      <vt:lpstr>     New β-Cell Centric Construct:  Implications β-cell Issues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Stan Schwartz</dc:creator>
  <cp:lastModifiedBy>Monica Dennis</cp:lastModifiedBy>
  <cp:revision>829</cp:revision>
  <cp:lastPrinted>2014-04-01T12:35:45Z</cp:lastPrinted>
  <dcterms:created xsi:type="dcterms:W3CDTF">2014-11-05T16:03:03Z</dcterms:created>
  <dcterms:modified xsi:type="dcterms:W3CDTF">2016-04-23T19:45:17Z</dcterms:modified>
</cp:coreProperties>
</file>