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697" r:id="rId3"/>
    <p:sldId id="639" r:id="rId4"/>
    <p:sldId id="609" r:id="rId5"/>
    <p:sldId id="687" r:id="rId6"/>
    <p:sldId id="698" r:id="rId7"/>
    <p:sldId id="654" r:id="rId8"/>
    <p:sldId id="655" r:id="rId9"/>
    <p:sldId id="649" r:id="rId10"/>
    <p:sldId id="665" r:id="rId11"/>
    <p:sldId id="627" r:id="rId12"/>
    <p:sldId id="666" r:id="rId13"/>
    <p:sldId id="630" r:id="rId14"/>
    <p:sldId id="68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286" autoAdjust="0"/>
  </p:normalViewPr>
  <p:slideViewPr>
    <p:cSldViewPr snapToGrid="0" snapToObjects="1">
      <p:cViewPr>
        <p:scale>
          <a:sx n="100" d="100"/>
          <a:sy n="100" d="100"/>
        </p:scale>
        <p:origin x="752" y="-568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223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57247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CBFB1BD-0EE4-E54D-8690-1C3C5DD63327}" type="slidenum">
              <a:rPr lang="en-US" sz="1200">
                <a:latin typeface="Times" charset="0"/>
              </a:rPr>
              <a:pPr eaLnBrk="1" hangingPunct="1"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0B678E15-54E0-074E-B81C-FB9B2728B800}" type="slidenum">
              <a:rPr lang="en-US" sz="1200">
                <a:latin typeface="Times" charset="0"/>
              </a:rPr>
              <a:pPr algn="r" eaLnBrk="1" hangingPunct="1"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84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4D145-C282-4FB4-BF5E-9A144B4930C3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08C85-79A7-4ECE-8856-4842361F56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42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2A1A0-B620-4059-91F8-6CC3A801B6FB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D77C0-B6AB-4EBA-A57B-B01BE1232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810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EAA0C-11AE-42F5-8F71-11D62FE5F3BC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D08EF-F45E-499A-9A11-C6142AAD0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792A-763F-49EB-A7A5-DA19FD8FC4A9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3042F-BA1A-444A-B643-2D64B2F9F2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0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78C3-0AB3-4E62-80AF-A7E445A5F176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93B5-5C12-4B0B-97B7-B11EE5D91C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983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6FB59-247C-47FE-8A91-E6946A75C4BF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05C6A-60C2-4F99-8989-30B159ED87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007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A8DE8-B28C-4887-AA97-D79D5B583085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5FA7-B959-4303-91CB-2341B76BF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824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FAA95-7170-488D-89CA-7A912EB53D82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07BBC-A660-45AC-8173-E4E5C91B23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312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497B7-42DA-44E8-8E2E-0A1146722638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D68A5-FED2-4CBD-A99B-30AD06E34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35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F69E-0511-4514-B35C-092F1ABAAD42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1FC18-5190-4BA1-8E19-0E8CDF6AF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621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61A0-8A73-4199-B956-FCFED0C788A3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64F3-5AAD-494F-ABCA-CAD28BF17F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23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1C0136-3A06-48FA-B5C7-5FFE88B07707}" type="datetimeFigureOut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4/23/16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F531E8-42AB-40EE-A2B1-28C92A286C6A}" type="slidenum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126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-17463" y="-495300"/>
            <a:ext cx="9161463" cy="15113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 The </a:t>
            </a:r>
            <a:r>
              <a:rPr lang="el-GR" altLang="en-US" b="1">
                <a:solidFill>
                  <a:srgbClr val="FFFF00"/>
                </a:solidFill>
                <a:ea typeface="ＭＳ Ｐゴシック" charset="-128"/>
              </a:rPr>
              <a:t>β</a:t>
            </a: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-Cell Centric Classification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463" y="612775"/>
            <a:ext cx="9144001" cy="4308475"/>
          </a:xfrm>
        </p:spPr>
        <p:txBody>
          <a:bodyPr/>
          <a:lstStyle/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 sz="2400">
                <a:solidFill>
                  <a:schemeClr val="bg1"/>
                </a:solidFill>
                <a:ea typeface="ＭＳ Ｐゴシック" charset="-128"/>
              </a:rPr>
              <a:t>  </a:t>
            </a:r>
            <a:r>
              <a:rPr lang="en-US" altLang="en-US" sz="2400" i="1">
                <a:solidFill>
                  <a:schemeClr val="bg1"/>
                </a:solidFill>
                <a:ea typeface="ＭＳ Ｐゴシック" charset="-128"/>
              </a:rPr>
              <a:t>Intuitively obvious approach</a:t>
            </a:r>
            <a:r>
              <a:rPr lang="en-US" altLang="en-US" sz="240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…</a:t>
            </a:r>
          </a:p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ANSWERS THE CALL TO ACTION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1450975"/>
            <a:ext cx="9144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3200">
                <a:solidFill>
                  <a:srgbClr val="FFFF00"/>
                </a:solidFill>
                <a:sym typeface="Wingdings" charset="2"/>
              </a:rPr>
              <a:t>ALL DM = Hyperglycemia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80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>
                <a:solidFill>
                  <a:srgbClr val="FFFF00"/>
                </a:solidFill>
                <a:sym typeface="Wingdings" charset="2"/>
              </a:rPr>
              <a:t>Classify</a:t>
            </a: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 each patient by the </a:t>
            </a:r>
            <a:r>
              <a:rPr lang="en-US" altLang="en-US" sz="2200">
                <a:solidFill>
                  <a:srgbClr val="FFFF00"/>
                </a:solidFill>
                <a:sym typeface="Wingdings" charset="2"/>
              </a:rPr>
              <a:t>specific cause(s</a:t>
            </a: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) of the </a:t>
            </a:r>
          </a:p>
          <a:p>
            <a:pPr algn="ctr" eaLnBrk="1" hangingPunct="1">
              <a:spcBef>
                <a:spcPct val="20000"/>
              </a:spcBef>
            </a:pPr>
            <a:r>
              <a:rPr lang="el-GR" altLang="en-US" sz="2200">
                <a:solidFill>
                  <a:schemeClr val="bg1"/>
                </a:solidFill>
                <a:sym typeface="Wingdings" charset="2"/>
              </a:rPr>
              <a:t>β</a:t>
            </a: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-cell dysfunction in the clinical presentation of their disease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20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Prescribe personalized treatment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(</a:t>
            </a:r>
            <a:r>
              <a:rPr lang="en-US" altLang="en-US" sz="2200">
                <a:solidFill>
                  <a:srgbClr val="FFFF00"/>
                </a:solidFill>
                <a:sym typeface="Wingdings" charset="2"/>
              </a:rPr>
              <a:t>patient-centric/ PRECISION MEDICINE</a:t>
            </a: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through </a:t>
            </a:r>
            <a:r>
              <a:rPr lang="en-US" altLang="en-US" sz="2200">
                <a:solidFill>
                  <a:srgbClr val="FFFF00"/>
                </a:solidFill>
                <a:sym typeface="Wingdings" charset="2"/>
              </a:rPr>
              <a:t>targeted therapies</a:t>
            </a: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>
                <a:solidFill>
                  <a:schemeClr val="bg1"/>
                </a:solidFill>
                <a:sym typeface="Wingdings" charset="2"/>
              </a:rPr>
              <a:t>aimed at all possible mediating pathways of hyperglycemia</a:t>
            </a:r>
            <a:endParaRPr lang="en-US" altLang="en-US" sz="2200" u="sng">
              <a:solidFill>
                <a:srgbClr val="FFFF00"/>
              </a:solidFill>
              <a:sym typeface="Wingdings" charset="2"/>
            </a:endParaRPr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>
            <a:off x="-17463" y="5316538"/>
            <a:ext cx="9144001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200" u="sng">
                <a:solidFill>
                  <a:srgbClr val="FFFF00"/>
                </a:solidFill>
                <a:sym typeface="Wingdings" charset="2"/>
              </a:rPr>
              <a:t>The </a:t>
            </a:r>
            <a:r>
              <a:rPr lang="el-GR" altLang="en-US" sz="3200" u="sng">
                <a:solidFill>
                  <a:srgbClr val="FFFF00"/>
                </a:solidFill>
                <a:sym typeface="Wingdings" charset="2"/>
              </a:rPr>
              <a:t>‘β-</a:t>
            </a:r>
            <a:r>
              <a:rPr lang="en-US" altLang="en-US" sz="3200" u="sng">
                <a:solidFill>
                  <a:srgbClr val="FFFF00"/>
                </a:solidFill>
                <a:sym typeface="Wingdings" charset="2"/>
              </a:rPr>
              <a:t>Cell Centric’ Classification will help improve diagnosis and treatment, especially as our knowledge-base expands</a:t>
            </a:r>
            <a:endParaRPr lang="en-US" altLang="en-US" sz="3200" u="sng">
              <a:solidFill>
                <a:srgbClr val="FFFF00"/>
              </a:solidFill>
            </a:endParaRPr>
          </a:p>
          <a:p>
            <a:pPr algn="ctr" eaLnBrk="1" hangingPunct="1"/>
            <a:endParaRPr lang="en-US" altLang="en-US" sz="3200"/>
          </a:p>
        </p:txBody>
      </p:sp>
    </p:spTree>
    <p:extLst>
      <p:ext uri="{BB962C8B-B14F-4D97-AF65-F5344CB8AC3E}">
        <p14:creationId xmlns:p14="http://schemas.microsoft.com/office/powerpoint/2010/main" val="442732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Pushback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about ‘pure’ Insulin Resistance Syndromes?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8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" y="0"/>
            <a:ext cx="90424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l-GR" b="1" dirty="0" smtClean="0">
                <a:solidFill>
                  <a:srgbClr val="FFFF00"/>
                </a:solidFill>
              </a:rPr>
              <a:t>β</a:t>
            </a:r>
            <a:r>
              <a:rPr lang="en-US" b="1" dirty="0" smtClean="0">
                <a:solidFill>
                  <a:srgbClr val="FFFF00"/>
                </a:solidFill>
              </a:rPr>
              <a:t>-Cell: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</a:t>
            </a:r>
            <a:r>
              <a:rPr lang="en-US" dirty="0" smtClean="0">
                <a:solidFill>
                  <a:srgbClr val="FFFF00"/>
                </a:solidFill>
              </a:rPr>
              <a:t>he ‘Final Common Denominator’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800" y="1311255"/>
            <a:ext cx="9144000" cy="17779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Rare Insulin Resistance Syndromes, e.g. leprechaunism,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ay not have a specific </a:t>
            </a:r>
            <a:r>
              <a:rPr lang="el-GR" sz="2400" b="1" dirty="0">
                <a:solidFill>
                  <a:schemeClr val="bg1"/>
                </a:solidFill>
              </a:rPr>
              <a:t>β</a:t>
            </a:r>
            <a:r>
              <a:rPr lang="en-US" sz="2400" b="1" dirty="0" smtClean="0">
                <a:solidFill>
                  <a:schemeClr val="bg1"/>
                </a:solidFill>
              </a:rPr>
              <a:t>-cell </a:t>
            </a:r>
            <a:r>
              <a:rPr lang="en-US" sz="2400" dirty="0" smtClean="0">
                <a:solidFill>
                  <a:schemeClr val="bg1"/>
                </a:solidFill>
              </a:rPr>
              <a:t>genetic defect, but </a:t>
            </a:r>
            <a:r>
              <a:rPr lang="el-GR" sz="2400" b="1" dirty="0">
                <a:solidFill>
                  <a:schemeClr val="bg1"/>
                </a:solidFill>
              </a:rPr>
              <a:t>β</a:t>
            </a:r>
            <a:r>
              <a:rPr lang="en-US" sz="2400" b="1" dirty="0" smtClean="0">
                <a:solidFill>
                  <a:schemeClr val="bg1"/>
                </a:solidFill>
              </a:rPr>
              <a:t>-cells damage may be part of the disease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shot 2015-05-14 18.25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9" y="2582334"/>
            <a:ext cx="4375253" cy="3998668"/>
          </a:xfrm>
          <a:prstGeom prst="rect">
            <a:avLst/>
          </a:prstGeom>
        </p:spPr>
      </p:pic>
      <p:pic>
        <p:nvPicPr>
          <p:cNvPr id="5" name="Picture 4" descr="Screenshot 2015-05-14 18.25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582334"/>
            <a:ext cx="4749800" cy="39986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800" y="6581001"/>
            <a:ext cx="909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Longo, et al, Progressive</a:t>
            </a:r>
            <a:r>
              <a:rPr lang="en-US" sz="1200" b="1" dirty="0">
                <a:solidFill>
                  <a:srgbClr val="FFFFFF"/>
                </a:solidFill>
              </a:rPr>
              <a:t> decline in insulin levels in </a:t>
            </a:r>
            <a:r>
              <a:rPr lang="en-US" sz="1200" b="1" dirty="0" err="1">
                <a:solidFill>
                  <a:srgbClr val="FFFFFF"/>
                </a:solidFill>
              </a:rPr>
              <a:t>Rabson</a:t>
            </a:r>
            <a:r>
              <a:rPr lang="en-US" sz="1200" b="1" dirty="0">
                <a:solidFill>
                  <a:srgbClr val="FFFFFF"/>
                </a:solidFill>
              </a:rPr>
              <a:t>-Mendenhall </a:t>
            </a:r>
            <a:r>
              <a:rPr lang="en-US" sz="1200" b="1" dirty="0" smtClean="0">
                <a:solidFill>
                  <a:srgbClr val="FFFFFF"/>
                </a:solidFill>
              </a:rPr>
              <a:t>syndrome. JCEM</a:t>
            </a:r>
            <a:r>
              <a:rPr lang="en-US" sz="1200" dirty="0">
                <a:solidFill>
                  <a:srgbClr val="FFFFFF"/>
                </a:solidFill>
              </a:rPr>
              <a:t>,</a:t>
            </a:r>
            <a:r>
              <a:rPr lang="en-US" sz="1200" dirty="0" smtClean="0">
                <a:solidFill>
                  <a:srgbClr val="FFFFFF"/>
                </a:solidFill>
              </a:rPr>
              <a:t>1999</a:t>
            </a:r>
            <a:r>
              <a:rPr lang="en-US" sz="1200" dirty="0">
                <a:solidFill>
                  <a:srgbClr val="FFFFFF"/>
                </a:solidFill>
              </a:rPr>
              <a:t> Aug;84(8):2623-9.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0300"/>
            <a:ext cx="10071100" cy="798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0647" y="3009900"/>
            <a:ext cx="1672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FINAL</a:t>
            </a:r>
          </a:p>
          <a:p>
            <a:r>
              <a:rPr lang="en-US" dirty="0" smtClean="0"/>
              <a:t>COMMON</a:t>
            </a:r>
          </a:p>
          <a:p>
            <a:r>
              <a:rPr lang="en-US" dirty="0" smtClean="0"/>
              <a:t>DENOMINATOR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495300"/>
            <a:ext cx="1845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And ‘T1DM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8918" y="4114482"/>
            <a:ext cx="3486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in T1DM, autoimmune aspects</a:t>
            </a:r>
          </a:p>
          <a:p>
            <a:r>
              <a:rPr lang="en-US" dirty="0" smtClean="0"/>
              <a:t> may be setoff by environmental</a:t>
            </a:r>
          </a:p>
          <a:p>
            <a:r>
              <a:rPr lang="en-US" dirty="0" smtClean="0"/>
              <a:t> factors, 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3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6016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a typeface="+mj-ea"/>
                <a:cs typeface="+mj-cs"/>
              </a:rPr>
              <a:t>Pushback-2</a:t>
            </a:r>
            <a:endParaRPr lang="en-US" sz="3600" b="1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8500"/>
            <a:ext cx="9144000" cy="6159500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en-US" altLang="en-US" sz="2600">
              <a:solidFill>
                <a:schemeClr val="bg1"/>
              </a:solidFill>
              <a:ea typeface="ＭＳ Ｐゴシック" charset="-128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I comment As First Recipient of the Bobby Clarke JDF fellowship:</a:t>
            </a:r>
          </a:p>
          <a:p>
            <a:pPr marL="0" indent="0" eaLnBrk="1" hangingPunct="1">
              <a:buFont typeface="Arial" charset="0"/>
              <a:buNone/>
            </a:pPr>
            <a:endParaRPr lang="en-US" altLang="en-US" sz="2600">
              <a:solidFill>
                <a:schemeClr val="bg1"/>
              </a:solidFill>
              <a:ea typeface="ＭＳ Ｐゴシック" charset="-128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	     Loss of ‘T1DM’ Designation  WILL NOT take away from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							Focus on ‘the CURE’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					   </a:t>
            </a:r>
            <a:r>
              <a:rPr lang="en-US" altLang="en-US">
                <a:solidFill>
                  <a:srgbClr val="FFFF00"/>
                </a:solidFill>
                <a:ea typeface="ＭＳ Ｐゴシック" charset="-128"/>
              </a:rPr>
              <a:t>New Classification  will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>
                <a:solidFill>
                  <a:srgbClr val="FFFF00"/>
                </a:solidFill>
                <a:ea typeface="ＭＳ Ｐゴシック" charset="-128"/>
              </a:rPr>
              <a:t>			 FACILITATE SEARCH FOR ‘THE CURE”</a:t>
            </a:r>
          </a:p>
          <a:p>
            <a:pPr marL="0" indent="0" eaLnBrk="1" hangingPunct="1">
              <a:buFont typeface="Arial" charset="0"/>
              <a:buNone/>
            </a:pPr>
            <a:endParaRPr lang="en-US" altLang="en-US">
              <a:solidFill>
                <a:srgbClr val="FFFF00"/>
              </a:solidFill>
              <a:ea typeface="ＭＳ Ｐゴシック" charset="-128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(focusing  on </a:t>
            </a:r>
            <a:r>
              <a:rPr lang="en-US" altLang="en-US" sz="2600">
                <a:solidFill>
                  <a:srgbClr val="FFFF00"/>
                </a:solidFill>
                <a:ea typeface="ＭＳ Ｐゴシック" charset="-128"/>
              </a:rPr>
              <a:t>mechanisms</a:t>
            </a: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 that </a:t>
            </a:r>
            <a:r>
              <a:rPr lang="en-US" altLang="en-US" sz="2600">
                <a:solidFill>
                  <a:srgbClr val="FFFF00"/>
                </a:solidFill>
                <a:ea typeface="ＭＳ Ｐゴシック" charset="-128"/>
              </a:rPr>
              <a:t>slow</a:t>
            </a: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 the injury/destruction of the b-cell in ‘T1-LADA’, or </a:t>
            </a:r>
            <a:r>
              <a:rPr lang="en-US" altLang="en-US" sz="2600">
                <a:solidFill>
                  <a:srgbClr val="FFFF00"/>
                </a:solidFill>
                <a:ea typeface="ＭＳ Ｐゴシック" charset="-128"/>
              </a:rPr>
              <a:t>speed</a:t>
            </a: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 destruction in ‘T2-LADA’etc</a:t>
            </a:r>
          </a:p>
          <a:p>
            <a:pPr marL="0" indent="0" eaLnBrk="1" hangingPunct="1">
              <a:buFont typeface="Arial" charset="0"/>
              <a:buNone/>
            </a:pPr>
            <a:endParaRPr lang="en-US" altLang="en-US" sz="2600">
              <a:solidFill>
                <a:schemeClr val="bg1"/>
              </a:solidFill>
              <a:ea typeface="ＭＳ Ｐゴシック" charset="-128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altLang="en-US" sz="2600">
                <a:solidFill>
                  <a:schemeClr val="bg1"/>
                </a:solidFill>
                <a:ea typeface="ＭＳ Ｐゴシック" charset="-128"/>
              </a:rPr>
              <a:t>		Actually , ‘Juvenile Diabetes’  Fits better, again </a:t>
            </a:r>
            <a:r>
              <a:rPr lang="en-US" altLang="en-US" sz="260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</a:t>
            </a:r>
            <a:endParaRPr lang="en-US" altLang="en-US" sz="2600">
              <a:solidFill>
                <a:schemeClr val="bg1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845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775" y="6143625"/>
            <a:ext cx="5506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CLASSIFY PATIENT BY CAUSE(s) of Beta-Cell Dysfunction</a:t>
            </a:r>
          </a:p>
          <a:p>
            <a:r>
              <a:rPr lang="en-US" b="1" dirty="0" smtClean="0"/>
              <a:t>In EACH Individual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9941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3102504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INSULIN** RESISTANCE</a:t>
            </a:r>
            <a:endParaRPr lang="en-US" sz="36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212373" y="2109788"/>
            <a:ext cx="3121752" cy="863926"/>
            <a:chOff x="3212158" y="2109242"/>
            <a:chExt cx="3122734" cy="864464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212158" y="2450160"/>
              <a:ext cx="2457363" cy="5235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 dirty="0">
                  <a:solidFill>
                    <a:srgbClr val="000000"/>
                  </a:solidFill>
                </a:rPr>
                <a:t> </a:t>
              </a:r>
              <a:r>
                <a:rPr lang="en-US" sz="2800" dirty="0" smtClean="0">
                  <a:solidFill>
                    <a:srgbClr val="000000"/>
                  </a:solidFill>
                </a:rPr>
                <a:t>Environment*</a:t>
              </a:r>
              <a:endParaRPr lang="en-US" sz="2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6001940"/>
            <a:ext cx="812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*Environment=Genetic </a:t>
            </a:r>
            <a:r>
              <a:rPr lang="en-US" b="1" dirty="0" err="1" smtClean="0">
                <a:solidFill>
                  <a:srgbClr val="000090"/>
                </a:solidFill>
              </a:rPr>
              <a:t>suceptibility</a:t>
            </a:r>
            <a:r>
              <a:rPr lang="en-US" b="1" dirty="0" smtClean="0">
                <a:solidFill>
                  <a:srgbClr val="000090"/>
                </a:solidFill>
              </a:rPr>
              <a:t> to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     </a:t>
            </a:r>
            <a:r>
              <a:rPr lang="en-US" b="1" dirty="0" err="1" smtClean="0">
                <a:solidFill>
                  <a:srgbClr val="000090"/>
                </a:solidFill>
              </a:rPr>
              <a:t>eg</a:t>
            </a:r>
            <a:r>
              <a:rPr lang="en-US" b="1" dirty="0">
                <a:solidFill>
                  <a:srgbClr val="000090"/>
                </a:solidFill>
              </a:rPr>
              <a:t>: viruses, endocrine disruptors, </a:t>
            </a:r>
            <a:r>
              <a:rPr lang="en-US" b="1" dirty="0" smtClean="0">
                <a:solidFill>
                  <a:srgbClr val="000090"/>
                </a:solidFill>
              </a:rPr>
              <a:t>food </a:t>
            </a:r>
            <a:r>
              <a:rPr lang="en-US" b="1" dirty="0">
                <a:solidFill>
                  <a:srgbClr val="000090"/>
                </a:solidFill>
              </a:rPr>
              <a:t>AGEs, </a:t>
            </a:r>
            <a:r>
              <a:rPr lang="en-US" b="1" dirty="0" smtClean="0">
                <a:solidFill>
                  <a:srgbClr val="000090"/>
                </a:solidFill>
              </a:rPr>
              <a:t>Gut Biome</a:t>
            </a:r>
            <a:endParaRPr lang="en-US" b="1" dirty="0">
              <a:solidFill>
                <a:srgbClr val="000090"/>
              </a:solidFill>
            </a:endParaRPr>
          </a:p>
          <a:p>
            <a:r>
              <a:rPr lang="en-US" b="1" dirty="0" smtClean="0">
                <a:solidFill>
                  <a:srgbClr val="000090"/>
                </a:solidFill>
              </a:rPr>
              <a:t>**Insulin </a:t>
            </a:r>
            <a:r>
              <a:rPr lang="en-US" b="1" dirty="0">
                <a:solidFill>
                  <a:srgbClr val="000090"/>
                </a:solidFill>
              </a:rPr>
              <a:t>Resistance= Centrally Induced, Peripheral, Stress </a:t>
            </a:r>
            <a:r>
              <a:rPr lang="en-US" b="1" dirty="0" smtClean="0">
                <a:solidFill>
                  <a:srgbClr val="000090"/>
                </a:solidFill>
              </a:rPr>
              <a:t>Hormones, Gut Biome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95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smtClean="0">
                <a:solidFill>
                  <a:srgbClr val="000090"/>
                </a:solidFill>
              </a:rPr>
              <a:t>Phenotypic Presentation is defined by: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117726" y="6189663"/>
            <a:ext cx="676910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gene effect / environmental trigger is exposed as phenotypic hyperglycemia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376488" y="898525"/>
            <a:ext cx="67675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800" dirty="0" smtClean="0">
                <a:solidFill>
                  <a:srgbClr val="000090"/>
                </a:solidFill>
              </a:rPr>
              <a:t> = ‘Natural History’ over time, </a:t>
            </a:r>
            <a:r>
              <a:rPr lang="en-US" altLang="en-US" sz="1800" dirty="0" err="1" smtClean="0">
                <a:solidFill>
                  <a:srgbClr val="000090"/>
                </a:solidFill>
              </a:rPr>
              <a:t>i.e.,</a:t>
            </a:r>
            <a:r>
              <a:rPr lang="en-US" altLang="en-US" sz="2400" b="1" dirty="0" err="1" smtClean="0">
                <a:solidFill>
                  <a:srgbClr val="000090"/>
                </a:solidFill>
              </a:rPr>
              <a:t>RATE</a:t>
            </a:r>
            <a:r>
              <a:rPr lang="en-US" altLang="en-US" sz="2400" b="1" dirty="0" smtClean="0">
                <a:solidFill>
                  <a:srgbClr val="000090"/>
                </a:solidFill>
              </a:rPr>
              <a:t> OF </a:t>
            </a:r>
            <a:r>
              <a:rPr lang="el-GR" altLang="en-US" sz="2400" b="1" dirty="0" smtClean="0">
                <a:solidFill>
                  <a:srgbClr val="000090"/>
                </a:solidFill>
              </a:rPr>
              <a:t>β</a:t>
            </a:r>
            <a:r>
              <a:rPr lang="en-US" altLang="en-US" sz="2400" b="1" dirty="0" smtClean="0">
                <a:solidFill>
                  <a:srgbClr val="000090"/>
                </a:solidFill>
              </a:rPr>
              <a:t>-cell  LOSS.</a:t>
            </a:r>
            <a:r>
              <a:rPr lang="en-US" altLang="en-US" sz="2400" dirty="0" smtClean="0">
                <a:solidFill>
                  <a:srgbClr val="000090"/>
                </a:solidFill>
              </a:rPr>
              <a:t>  </a:t>
            </a:r>
            <a:r>
              <a:rPr lang="en-US" altLang="en-US" sz="1800" dirty="0" smtClean="0">
                <a:solidFill>
                  <a:srgbClr val="000090"/>
                </a:solidFill>
              </a:rPr>
              <a:t>Slope is not linear in either T1DM or T2DM, and may be intermittently relapsing, remitting, stabilized, and improved. Complete loss of β-cell mass may never be reached, especially if newer agents better preserve </a:t>
            </a: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-cells</a:t>
            </a:r>
            <a:r>
              <a:rPr lang="en-US" altLang="en-US" sz="1800" dirty="0" smtClean="0">
                <a:solidFill>
                  <a:srgbClr val="000090"/>
                </a:solidFill>
              </a:rPr>
              <a:t>. 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7313" y="2640013"/>
            <a:ext cx="152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= </a:t>
            </a:r>
          </a:p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 loss of mass</a:t>
            </a: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643188" y="3562350"/>
            <a:ext cx="896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Critical 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861750" cy="2128838"/>
            <a:chOff x="5213350" y="3017838"/>
            <a:chExt cx="3558016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571696" y="351625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857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smtClean="0">
                <a:solidFill>
                  <a:srgbClr val="000090"/>
                </a:solidFill>
              </a:rPr>
              <a:t>Phenotypic Presentation is defined by: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117726" y="6189663"/>
            <a:ext cx="676910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gene effect / environmental trigger is exposed as phenotypic hyperglycemia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376487" y="898525"/>
            <a:ext cx="675322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800" dirty="0" smtClean="0">
                <a:solidFill>
                  <a:srgbClr val="000090"/>
                </a:solidFill>
              </a:rPr>
              <a:t> = ‘Natural History’ over </a:t>
            </a:r>
            <a:r>
              <a:rPr lang="en-US" altLang="en-US" sz="1800" dirty="0" err="1" smtClean="0">
                <a:solidFill>
                  <a:srgbClr val="000090"/>
                </a:solidFill>
              </a:rPr>
              <a:t>time,i.e.,</a:t>
            </a:r>
            <a:r>
              <a:rPr lang="en-US" altLang="en-US" sz="2800" b="1" dirty="0" err="1" smtClean="0">
                <a:solidFill>
                  <a:srgbClr val="000090"/>
                </a:solidFill>
              </a:rPr>
              <a:t>RATE</a:t>
            </a:r>
            <a:r>
              <a:rPr lang="en-US" altLang="en-US" sz="2800" b="1" dirty="0" smtClean="0">
                <a:solidFill>
                  <a:srgbClr val="000090"/>
                </a:solidFill>
              </a:rPr>
              <a:t> </a:t>
            </a:r>
            <a:r>
              <a:rPr lang="en-US" altLang="en-US" sz="2800" b="1" dirty="0">
                <a:solidFill>
                  <a:srgbClr val="000090"/>
                </a:solidFill>
              </a:rPr>
              <a:t>OF </a:t>
            </a:r>
            <a:r>
              <a:rPr lang="el-GR" altLang="en-US" sz="2800" b="1" dirty="0">
                <a:solidFill>
                  <a:srgbClr val="000090"/>
                </a:solidFill>
              </a:rPr>
              <a:t>β</a:t>
            </a:r>
            <a:r>
              <a:rPr lang="en-US" altLang="en-US" sz="2800" b="1" dirty="0">
                <a:solidFill>
                  <a:srgbClr val="000090"/>
                </a:solidFill>
              </a:rPr>
              <a:t>-cell  LOSS</a:t>
            </a:r>
            <a:r>
              <a:rPr lang="en-US" altLang="en-US" sz="1800" dirty="0" smtClean="0">
                <a:solidFill>
                  <a:srgbClr val="000090"/>
                </a:solidFill>
              </a:rPr>
              <a:t>.  Slope is not linear in either T1DM or T2DM, and may be intermittently relapsing, remitting, stabilized, and improved. Complete loss of β-cell mass may never be reached, especially if newer agents better preserve </a:t>
            </a: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-cells</a:t>
            </a:r>
            <a:r>
              <a:rPr lang="en-US" altLang="en-US" sz="1800" dirty="0" smtClean="0">
                <a:solidFill>
                  <a:srgbClr val="000090"/>
                </a:solidFill>
              </a:rPr>
              <a:t>. 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7313" y="2640013"/>
            <a:ext cx="152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= </a:t>
            </a:r>
          </a:p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 loss of mass</a:t>
            </a: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643188" y="3562350"/>
            <a:ext cx="896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Critical 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916362" cy="2128838"/>
            <a:chOff x="5213350" y="3017838"/>
            <a:chExt cx="3608333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622013" y="344753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" name="Straight Connector 2"/>
          <p:cNvCxnSpPr>
            <a:stCxn id="6168" idx="0"/>
          </p:cNvCxnSpPr>
          <p:nvPr/>
        </p:nvCxnSpPr>
        <p:spPr>
          <a:xfrm>
            <a:off x="2117725" y="2378075"/>
            <a:ext cx="3784600" cy="21478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902325" y="3210664"/>
            <a:ext cx="2984502" cy="1326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5500" y="4252595"/>
            <a:ext cx="30922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90"/>
                </a:solidFill>
              </a:rPr>
              <a:t>Disease Modification</a:t>
            </a:r>
            <a:endParaRPr lang="en-US" sz="2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06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604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ea typeface="ＭＳ Ｐゴシック" charset="0"/>
                <a:cs typeface="ＭＳ Ｐゴシック" charset="0"/>
              </a:rPr>
              <a:t>Natural History of </a:t>
            </a:r>
            <a:r>
              <a:rPr lang="en-US" b="1" dirty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ALL</a:t>
            </a:r>
            <a:r>
              <a:rPr lang="en-US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DM</a:t>
            </a:r>
            <a:endParaRPr lang="en-US" b="1" dirty="0">
              <a:solidFill>
                <a:srgbClr val="000099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098280" y="6341060"/>
            <a:ext cx="2933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Risk of Dev. Complications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4514393" y="5064676"/>
            <a:ext cx="9412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ETOH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BP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Smoking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5838540" y="5052589"/>
            <a:ext cx="7809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Eye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Nerve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Kidney</a:t>
            </a:r>
          </a:p>
        </p:txBody>
      </p:sp>
      <p:sp>
        <p:nvSpPr>
          <p:cNvPr id="119820" name="Rectangle 12"/>
          <p:cNvSpPr>
            <a:spLocks noChangeArrowheads="1"/>
          </p:cNvSpPr>
          <p:nvPr/>
        </p:nvSpPr>
        <p:spPr bwMode="auto">
          <a:xfrm>
            <a:off x="7454565" y="4695344"/>
            <a:ext cx="11785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Blindness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Amputation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CRF</a:t>
            </a:r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7146283" y="2672569"/>
            <a:ext cx="12314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auto">
          <a:xfrm>
            <a:off x="7243980" y="5518147"/>
            <a:ext cx="113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>
            <a:off x="7586880" y="2973800"/>
            <a:ext cx="58381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MI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CVA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</a:t>
            </a: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609600" y="1371601"/>
            <a:ext cx="600992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002076"/>
                </a:solidFill>
                <a:latin typeface="Helvetica" charset="0"/>
              </a:rPr>
              <a:t>Age 		0-15				15-40+				15-50+						25-70+</a:t>
            </a:r>
          </a:p>
        </p:txBody>
      </p:sp>
      <p:sp>
        <p:nvSpPr>
          <p:cNvPr id="119825" name="Line 17"/>
          <p:cNvSpPr>
            <a:spLocks noChangeShapeType="1"/>
          </p:cNvSpPr>
          <p:nvPr/>
        </p:nvSpPr>
        <p:spPr bwMode="auto">
          <a:xfrm>
            <a:off x="712612" y="1719263"/>
            <a:ext cx="7714544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260066"/>
              </a:solidFill>
            </a:endParaRPr>
          </a:p>
        </p:txBody>
      </p:sp>
      <p:sp>
        <p:nvSpPr>
          <p:cNvPr id="119826" name="AutoShape 18"/>
          <p:cNvSpPr>
            <a:spLocks noChangeArrowheads="1"/>
          </p:cNvSpPr>
          <p:nvPr/>
        </p:nvSpPr>
        <p:spPr bwMode="auto">
          <a:xfrm>
            <a:off x="3517900" y="2069541"/>
            <a:ext cx="5516033" cy="731838"/>
          </a:xfrm>
          <a:prstGeom prst="rightArrow">
            <a:avLst>
              <a:gd name="adj1" fmla="val 63587"/>
              <a:gd name="adj2" fmla="val 92987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Helvetica" charset="0"/>
              </a:rPr>
              <a:t>Macrovascular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7" name="AutoShape 19"/>
          <p:cNvSpPr>
            <a:spLocks noChangeArrowheads="1"/>
          </p:cNvSpPr>
          <p:nvPr/>
        </p:nvSpPr>
        <p:spPr bwMode="auto">
          <a:xfrm>
            <a:off x="4327878" y="3910008"/>
            <a:ext cx="3857978" cy="723900"/>
          </a:xfrm>
          <a:prstGeom prst="rightArrow">
            <a:avLst>
              <a:gd name="adj1" fmla="val 59396"/>
              <a:gd name="adj2" fmla="val 7092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Helvetica" charset="0"/>
              </a:rPr>
              <a:t>IGT                     </a:t>
            </a:r>
            <a:r>
              <a:rPr lang="en-US" sz="2400" b="1" dirty="0">
                <a:solidFill>
                  <a:srgbClr val="FFFF00"/>
                </a:solidFill>
                <a:latin typeface="Helvetica" charset="0"/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  <a:latin typeface="Helvetica" charset="0"/>
              </a:rPr>
              <a:t>ALL DM</a:t>
            </a:r>
            <a:endParaRPr lang="en-US" sz="2400" b="1" dirty="0">
              <a:solidFill>
                <a:srgbClr val="FFFF00"/>
              </a:solidFill>
              <a:latin typeface="Helvetica" charset="0"/>
            </a:endParaRPr>
          </a:p>
        </p:txBody>
      </p:sp>
      <p:sp>
        <p:nvSpPr>
          <p:cNvPr id="119828" name="AutoShape 20"/>
          <p:cNvSpPr>
            <a:spLocks noChangeArrowheads="1"/>
          </p:cNvSpPr>
          <p:nvPr/>
        </p:nvSpPr>
        <p:spPr bwMode="auto">
          <a:xfrm>
            <a:off x="4327880" y="5666619"/>
            <a:ext cx="4648904" cy="760413"/>
          </a:xfrm>
          <a:prstGeom prst="rightArrow">
            <a:avLst>
              <a:gd name="adj1" fmla="val 58544"/>
              <a:gd name="adj2" fmla="val 6749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latin typeface="Helvetica" charset="0"/>
              </a:rPr>
              <a:t>Microvascular</a:t>
            </a:r>
            <a:r>
              <a:rPr lang="en-US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9" name="Line 21"/>
          <p:cNvSpPr>
            <a:spLocks noChangeShapeType="1"/>
          </p:cNvSpPr>
          <p:nvPr/>
        </p:nvSpPr>
        <p:spPr bwMode="auto">
          <a:xfrm flipV="1">
            <a:off x="6824880" y="5289547"/>
            <a:ext cx="629685" cy="4572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0" name="Line 22"/>
          <p:cNvSpPr>
            <a:spLocks noChangeShapeType="1"/>
          </p:cNvSpPr>
          <p:nvPr/>
        </p:nvSpPr>
        <p:spPr bwMode="auto">
          <a:xfrm flipV="1">
            <a:off x="8214930" y="4433921"/>
            <a:ext cx="444831" cy="35456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1" name="Line 23"/>
          <p:cNvSpPr>
            <a:spLocks noChangeShapeType="1"/>
          </p:cNvSpPr>
          <p:nvPr/>
        </p:nvSpPr>
        <p:spPr bwMode="auto">
          <a:xfrm>
            <a:off x="6596280" y="2654296"/>
            <a:ext cx="990600" cy="533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2" name="Line 24"/>
          <p:cNvSpPr>
            <a:spLocks noChangeShapeType="1"/>
          </p:cNvSpPr>
          <p:nvPr/>
        </p:nvSpPr>
        <p:spPr bwMode="auto">
          <a:xfrm>
            <a:off x="8145012" y="3584735"/>
            <a:ext cx="495632" cy="40387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4" name="Text Box 26"/>
          <p:cNvSpPr txBox="1">
            <a:spLocks noChangeArrowheads="1"/>
          </p:cNvSpPr>
          <p:nvPr/>
        </p:nvSpPr>
        <p:spPr bwMode="auto">
          <a:xfrm>
            <a:off x="8102601" y="4043358"/>
            <a:ext cx="104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182B6E"/>
                </a:solidFill>
                <a:latin typeface="Helvetica" charset="0"/>
              </a:rPr>
              <a:t> DEATH</a:t>
            </a:r>
            <a:endParaRPr lang="en-US" sz="1800" b="1" dirty="0">
              <a:solidFill>
                <a:srgbClr val="182B6E"/>
              </a:solidFill>
              <a:latin typeface="Helvetica" charset="0"/>
            </a:endParaRPr>
          </a:p>
        </p:txBody>
      </p:sp>
      <p:sp>
        <p:nvSpPr>
          <p:cNvPr id="119836" name="Line 28"/>
          <p:cNvSpPr>
            <a:spLocks noChangeShapeType="1"/>
          </p:cNvSpPr>
          <p:nvPr/>
        </p:nvSpPr>
        <p:spPr bwMode="auto">
          <a:xfrm flipH="1">
            <a:off x="4114801" y="4505624"/>
            <a:ext cx="741706" cy="159354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7" name="Line 29"/>
          <p:cNvSpPr>
            <a:spLocks noChangeShapeType="1"/>
          </p:cNvSpPr>
          <p:nvPr/>
        </p:nvSpPr>
        <p:spPr bwMode="auto">
          <a:xfrm flipV="1">
            <a:off x="5249105" y="2654296"/>
            <a:ext cx="805289" cy="1317624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9" name="Line 31"/>
          <p:cNvSpPr>
            <a:spLocks noChangeShapeType="1"/>
          </p:cNvSpPr>
          <p:nvPr/>
        </p:nvSpPr>
        <p:spPr bwMode="auto">
          <a:xfrm flipV="1">
            <a:off x="4114802" y="6043608"/>
            <a:ext cx="741706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3327400" y="3175178"/>
            <a:ext cx="453154" cy="264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26067" y="2879919"/>
            <a:ext cx="13260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182B6E"/>
                </a:solidFill>
              </a:rPr>
              <a:t>IR Phenotype</a:t>
            </a:r>
            <a:endParaRPr lang="en-US" sz="1600" b="1" dirty="0">
              <a:solidFill>
                <a:srgbClr val="182B6E"/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3678402" y="2598734"/>
            <a:ext cx="242414" cy="281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119827" idx="1"/>
          </p:cNvCxnSpPr>
          <p:nvPr/>
        </p:nvCxnSpPr>
        <p:spPr>
          <a:xfrm flipV="1">
            <a:off x="3327400" y="4271958"/>
            <a:ext cx="1000478" cy="15827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shot 2015-07-06 10.10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7376"/>
            <a:ext cx="3426067" cy="36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9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01412"/>
            <a:ext cx="9144000" cy="11430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2200" b="1" i="1" dirty="0" smtClean="0">
                <a:solidFill>
                  <a:srgbClr val="3366FF"/>
                </a:solidFill>
              </a:rPr>
              <a:t>The β-cell centric classification </a:t>
            </a:r>
            <a:br>
              <a:rPr lang="en-US" sz="2200" b="1" i="1" dirty="0" smtClean="0">
                <a:solidFill>
                  <a:srgbClr val="3366FF"/>
                </a:solidFill>
              </a:rPr>
            </a:br>
            <a:r>
              <a:rPr lang="en-US" sz="2200" b="1" i="1" dirty="0" smtClean="0">
                <a:solidFill>
                  <a:srgbClr val="3366FF"/>
                </a:solidFill>
              </a:rPr>
              <a:t>allows for individualized care</a:t>
            </a:r>
            <a:br>
              <a:rPr lang="en-US" sz="2200" b="1" i="1" dirty="0" smtClean="0">
                <a:solidFill>
                  <a:srgbClr val="3366FF"/>
                </a:solidFill>
              </a:rPr>
            </a:br>
            <a:r>
              <a:rPr lang="en-US" sz="2200" b="1" i="1" dirty="0" smtClean="0">
                <a:solidFill>
                  <a:srgbClr val="000090"/>
                </a:solidFill>
              </a:rPr>
              <a:t/>
            </a:r>
            <a:br>
              <a:rPr lang="en-US" sz="22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by identifying and treating 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patient-specific etiologies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 and mediating </a:t>
            </a:r>
            <a:r>
              <a:rPr lang="en-US" sz="3000" b="1" i="1" dirty="0">
                <a:solidFill>
                  <a:srgbClr val="000090"/>
                </a:solidFill>
              </a:rPr>
              <a:t>p</a:t>
            </a:r>
            <a:r>
              <a:rPr lang="en-US" sz="3000" b="1" i="1" dirty="0" smtClean="0">
                <a:solidFill>
                  <a:srgbClr val="000090"/>
                </a:solidFill>
              </a:rPr>
              <a:t>athways of hyperglycemia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EGREGIOUS ELEVEN</a:t>
            </a:r>
            <a:endParaRPr lang="en-US" sz="3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44" t="1878" r="2717" b="1491"/>
          <a:stretch/>
        </p:blipFill>
        <p:spPr>
          <a:xfrm>
            <a:off x="5384800" y="836784"/>
            <a:ext cx="3759199" cy="19699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0A11A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β-Cell Centric </a:t>
            </a:r>
            <a:r>
              <a:rPr lang="en-US" sz="2800" b="1" dirty="0" smtClean="0">
                <a:solidFill>
                  <a:srgbClr val="FFFF00"/>
                </a:solidFill>
              </a:rPr>
              <a:t>Classification </a:t>
            </a:r>
            <a:r>
              <a:rPr lang="en-US" sz="2800" b="1" dirty="0">
                <a:solidFill>
                  <a:srgbClr val="FFFF00"/>
                </a:solidFill>
              </a:rPr>
              <a:t>of </a:t>
            </a:r>
            <a:r>
              <a:rPr lang="en-US" sz="2800" b="1" dirty="0" smtClean="0">
                <a:solidFill>
                  <a:srgbClr val="FFFF00"/>
                </a:solidFill>
              </a:rPr>
              <a:t>DM:</a:t>
            </a:r>
          </a:p>
          <a:p>
            <a:pPr algn="ctr"/>
            <a:r>
              <a:rPr lang="en-US" sz="2000" i="1" dirty="0">
                <a:solidFill>
                  <a:srgbClr val="FFFF00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843867"/>
            <a:ext cx="461120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0090"/>
                </a:solidFill>
              </a:rPr>
              <a:t>One CORE Defect- the </a:t>
            </a:r>
            <a:r>
              <a:rPr lang="en-US" sz="2400" b="1" dirty="0">
                <a:solidFill>
                  <a:srgbClr val="000090"/>
                </a:solidFill>
              </a:rPr>
              <a:t>β-</a:t>
            </a:r>
            <a:r>
              <a:rPr lang="en-US" sz="2400" b="1" dirty="0" smtClean="0">
                <a:solidFill>
                  <a:srgbClr val="000090"/>
                </a:solidFill>
              </a:rPr>
              <a:t>Cell</a:t>
            </a:r>
          </a:p>
          <a:p>
            <a:endParaRPr lang="en-US" sz="2400" b="1" dirty="0" smtClean="0">
              <a:solidFill>
                <a:srgbClr val="00009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0090"/>
                </a:solidFill>
              </a:rPr>
              <a:t>(at least)  6 treatable Causes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β</a:t>
            </a:r>
            <a:r>
              <a:rPr lang="en-US" sz="2400" b="1" dirty="0">
                <a:solidFill>
                  <a:srgbClr val="000090"/>
                </a:solidFill>
              </a:rPr>
              <a:t>-Cell </a:t>
            </a:r>
            <a:r>
              <a:rPr lang="en-US" sz="2400" b="1" dirty="0" smtClean="0">
                <a:solidFill>
                  <a:srgbClr val="000090"/>
                </a:solidFill>
              </a:rPr>
              <a:t> Damage </a:t>
            </a:r>
            <a:r>
              <a:rPr lang="en-US" sz="2400" b="1" dirty="0">
                <a:solidFill>
                  <a:srgbClr val="000090"/>
                </a:solidFill>
              </a:rPr>
              <a:t>/</a:t>
            </a:r>
            <a:r>
              <a:rPr lang="en-US" sz="2400" b="1" dirty="0" smtClean="0">
                <a:solidFill>
                  <a:srgbClr val="000090"/>
                </a:solidFill>
              </a:rPr>
              <a:t> HYPERGLYCEMIA</a:t>
            </a:r>
          </a:p>
          <a:p>
            <a:pPr lvl="1"/>
            <a:endParaRPr lang="en-US" sz="2400" b="1" dirty="0" smtClean="0">
              <a:solidFill>
                <a:srgbClr val="000090"/>
              </a:solidFill>
            </a:endParaRPr>
          </a:p>
          <a:p>
            <a:pPr lvl="1" indent="-457200">
              <a:buAutoNum type="arabicPeriod" startAt="3"/>
            </a:pPr>
            <a:r>
              <a:rPr lang="en-US" sz="2400" b="1" dirty="0" smtClean="0">
                <a:solidFill>
                  <a:srgbClr val="000090"/>
                </a:solidFill>
              </a:rPr>
              <a:t>4  treatable mediators </a:t>
            </a:r>
          </a:p>
          <a:p>
            <a:pPr marL="0" lvl="1"/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of HYPERGLYCEMIA</a:t>
            </a:r>
            <a:endParaRPr lang="en-US" sz="2400" b="1" dirty="0">
              <a:solidFill>
                <a:srgbClr val="000090"/>
              </a:solidFill>
            </a:endParaRPr>
          </a:p>
          <a:p>
            <a:r>
              <a:rPr lang="en-US" sz="2400" b="1" dirty="0" smtClean="0">
                <a:solidFill>
                  <a:srgbClr val="000090"/>
                </a:solidFill>
              </a:rPr>
              <a:t>        resulting from  </a:t>
            </a:r>
            <a:r>
              <a:rPr lang="en-US" sz="2400" b="1" dirty="0">
                <a:solidFill>
                  <a:srgbClr val="000090"/>
                </a:solidFill>
              </a:rPr>
              <a:t>β-Cell  Damage </a:t>
            </a:r>
          </a:p>
        </p:txBody>
      </p:sp>
      <p:pic>
        <p:nvPicPr>
          <p:cNvPr id="4" name="Picture 3" descr="Screenshot 2015-09-05 11.09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32" y="3458528"/>
            <a:ext cx="4519867" cy="338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37933" y="34339"/>
            <a:ext cx="9197975" cy="70788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A.  β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-Cell-Centric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</a:rPr>
              <a:t>Construct: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Egregious Eleven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The β-Cell is the FINAL COMMON DENOMINATOR of β-Cell Damage </a:t>
            </a:r>
          </a:p>
        </p:txBody>
      </p:sp>
      <p:sp>
        <p:nvSpPr>
          <p:cNvPr id="258" name="TextBox 4"/>
          <p:cNvSpPr txBox="1">
            <a:spLocks noChangeArrowheads="1"/>
          </p:cNvSpPr>
          <p:nvPr/>
        </p:nvSpPr>
        <p:spPr bwMode="auto">
          <a:xfrm>
            <a:off x="3157538" y="893763"/>
            <a:ext cx="27098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1. Pancreatic β-cells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mass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3024188" y="4953000"/>
            <a:ext cx="3141662" cy="492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cap="all" dirty="0">
                <a:solidFill>
                  <a:srgbClr val="FF0000"/>
                </a:solidFill>
              </a:rPr>
              <a:t>Hyperglycemia</a:t>
            </a:r>
          </a:p>
        </p:txBody>
      </p:sp>
      <p:pic>
        <p:nvPicPr>
          <p:cNvPr id="260" name="Picture 45" descr="body_parts_ki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5848350"/>
            <a:ext cx="15557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" name="TextBox 50"/>
          <p:cNvSpPr txBox="1">
            <a:spLocks noChangeArrowheads="1"/>
          </p:cNvSpPr>
          <p:nvPr/>
        </p:nvSpPr>
        <p:spPr bwMode="auto">
          <a:xfrm>
            <a:off x="1136650" y="5953125"/>
            <a:ext cx="3014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336600"/>
                </a:solidFill>
              </a:rPr>
              <a:t> </a:t>
            </a:r>
            <a:r>
              <a:rPr lang="en-US" altLang="en-US" sz="1800" b="1" dirty="0">
                <a:solidFill>
                  <a:srgbClr val="008000"/>
                </a:solidFill>
              </a:rPr>
              <a:t>11.  Kidney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solidFill>
                  <a:srgbClr val="CC6600"/>
                </a:solidFill>
              </a:rPr>
              <a:t>Increased glucose </a:t>
            </a:r>
            <a:r>
              <a:rPr lang="en-US" altLang="en-US" sz="1400" dirty="0">
                <a:solidFill>
                  <a:srgbClr val="CC6600"/>
                </a:solidFill>
              </a:rPr>
              <a:t>re-absorption</a:t>
            </a:r>
          </a:p>
        </p:txBody>
      </p:sp>
      <p:pic>
        <p:nvPicPr>
          <p:cNvPr id="262" name="Picture 34" descr="body_parts_br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260475"/>
            <a:ext cx="15224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Picture 28" descr="body_parts_li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524250"/>
            <a:ext cx="1468437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29" descr="body_parts_musc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4719638"/>
            <a:ext cx="1423987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" name="TextBox 37"/>
          <p:cNvSpPr txBox="1">
            <a:spLocks noChangeArrowheads="1"/>
          </p:cNvSpPr>
          <p:nvPr/>
        </p:nvSpPr>
        <p:spPr bwMode="auto">
          <a:xfrm>
            <a:off x="7661275" y="4606925"/>
            <a:ext cx="12890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33"/>
                </a:solidFill>
              </a:rPr>
              <a:t>5. Muscle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7661275" y="3363913"/>
            <a:ext cx="1423988" cy="503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660033"/>
                </a:solidFill>
              </a:rPr>
              <a:t>6. </a:t>
            </a:r>
            <a:r>
              <a:rPr lang="en-US" b="1" dirty="0">
                <a:solidFill>
                  <a:srgbClr val="660033"/>
                </a:solidFill>
              </a:rPr>
              <a:t>Liver </a:t>
            </a:r>
          </a:p>
          <a:p>
            <a:pPr marL="167879" indent="-167879"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660033"/>
                </a:solidFill>
              </a:rPr>
              <a:t>    </a:t>
            </a:r>
            <a:endParaRPr lang="en-US" sz="1350" b="1" kern="900" dirty="0">
              <a:solidFill>
                <a:srgbClr val="660033"/>
              </a:solidFill>
            </a:endParaRPr>
          </a:p>
        </p:txBody>
      </p:sp>
      <p:sp>
        <p:nvSpPr>
          <p:cNvPr id="271" name="Rectangle 270"/>
          <p:cNvSpPr>
            <a:spLocks noChangeArrowheads="1"/>
          </p:cNvSpPr>
          <p:nvPr/>
        </p:nvSpPr>
        <p:spPr bwMode="auto">
          <a:xfrm>
            <a:off x="6653213" y="2947988"/>
            <a:ext cx="2317750" cy="3692525"/>
          </a:xfrm>
          <a:prstGeom prst="rect">
            <a:avLst/>
          </a:prstGeom>
          <a:noFill/>
          <a:ln w="1270">
            <a:solidFill>
              <a:srgbClr val="993366"/>
            </a:solidFill>
            <a:prstDash val="lgDashDot"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2" name="TextBox 51"/>
          <p:cNvSpPr txBox="1">
            <a:spLocks noChangeArrowheads="1"/>
          </p:cNvSpPr>
          <p:nvPr/>
        </p:nvSpPr>
        <p:spPr bwMode="auto">
          <a:xfrm>
            <a:off x="7691438" y="3654425"/>
            <a:ext cx="1162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Increased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glucose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production </a:t>
            </a:r>
          </a:p>
        </p:txBody>
      </p:sp>
      <p:sp>
        <p:nvSpPr>
          <p:cNvPr id="273" name="TextBox 52"/>
          <p:cNvSpPr txBox="1">
            <a:spLocks noChangeArrowheads="1"/>
          </p:cNvSpPr>
          <p:nvPr/>
        </p:nvSpPr>
        <p:spPr bwMode="auto">
          <a:xfrm>
            <a:off x="7618413" y="4954588"/>
            <a:ext cx="1397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Decreased peripheral muscle uptake</a:t>
            </a:r>
          </a:p>
        </p:txBody>
      </p:sp>
      <p:grpSp>
        <p:nvGrpSpPr>
          <p:cNvPr id="274" name="Group 107"/>
          <p:cNvGrpSpPr>
            <a:grpSpLocks/>
          </p:cNvGrpSpPr>
          <p:nvPr/>
        </p:nvGrpSpPr>
        <p:grpSpPr bwMode="auto">
          <a:xfrm>
            <a:off x="7319963" y="5868988"/>
            <a:ext cx="1793875" cy="561975"/>
            <a:chOff x="7832751" y="5866267"/>
            <a:chExt cx="1886687" cy="563601"/>
          </a:xfrm>
        </p:grpSpPr>
        <p:sp>
          <p:nvSpPr>
            <p:cNvPr id="275" name="TextBox 38"/>
            <p:cNvSpPr txBox="1">
              <a:spLocks noChangeArrowheads="1"/>
            </p:cNvSpPr>
            <p:nvPr/>
          </p:nvSpPr>
          <p:spPr bwMode="auto">
            <a:xfrm>
              <a:off x="7832751" y="5866267"/>
              <a:ext cx="1878076" cy="307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660033"/>
                  </a:solidFill>
                </a:rPr>
                <a:t>      </a:t>
              </a:r>
              <a:r>
                <a:rPr lang="en-US" altLang="en-US" sz="1800" b="1">
                  <a:solidFill>
                    <a:srgbClr val="660033"/>
                  </a:solidFill>
                </a:rPr>
                <a:t>4. Adipose</a:t>
              </a:r>
              <a:endParaRPr lang="en-US" altLang="en-US" sz="2000" b="1">
                <a:solidFill>
                  <a:srgbClr val="660033"/>
                </a:solidFill>
              </a:endParaRPr>
            </a:p>
          </p:txBody>
        </p:sp>
        <p:sp>
          <p:nvSpPr>
            <p:cNvPr id="276" name="TextBox 53"/>
            <p:cNvSpPr txBox="1">
              <a:spLocks noChangeArrowheads="1"/>
            </p:cNvSpPr>
            <p:nvPr/>
          </p:nvSpPr>
          <p:spPr bwMode="auto">
            <a:xfrm>
              <a:off x="8197710" y="6132351"/>
              <a:ext cx="152172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660033"/>
                  </a:solidFill>
                </a:rPr>
                <a:t>Increased lipolysis</a:t>
              </a:r>
            </a:p>
          </p:txBody>
        </p:sp>
      </p:grpSp>
      <p:grpSp>
        <p:nvGrpSpPr>
          <p:cNvPr id="277" name="Group 99"/>
          <p:cNvGrpSpPr>
            <a:grpSpLocks/>
          </p:cNvGrpSpPr>
          <p:nvPr/>
        </p:nvGrpSpPr>
        <p:grpSpPr bwMode="auto">
          <a:xfrm>
            <a:off x="7292970" y="808040"/>
            <a:ext cx="1851031" cy="1352105"/>
            <a:chOff x="7430849" y="1284179"/>
            <a:chExt cx="2094697" cy="1129062"/>
          </a:xfrm>
        </p:grpSpPr>
        <p:sp>
          <p:nvSpPr>
            <p:cNvPr id="278" name="Rectangle 36"/>
            <p:cNvSpPr>
              <a:spLocks noChangeArrowheads="1"/>
            </p:cNvSpPr>
            <p:nvPr/>
          </p:nvSpPr>
          <p:spPr bwMode="auto">
            <a:xfrm>
              <a:off x="7639858" y="1565122"/>
              <a:ext cx="1885688" cy="848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 appetite</a:t>
              </a:r>
            </a:p>
            <a:p>
              <a:pPr marL="117475" indent="-11747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ecreased morning dopamine surge</a:t>
              </a:r>
            </a:p>
            <a:p>
              <a:pPr marL="111125" indent="-11112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sympathetic tone </a:t>
              </a:r>
              <a:endParaRPr lang="en-US" alt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9" name="Rectangle 54"/>
            <p:cNvSpPr>
              <a:spLocks noChangeArrowheads="1"/>
            </p:cNvSpPr>
            <p:nvPr/>
          </p:nvSpPr>
          <p:spPr bwMode="auto">
            <a:xfrm>
              <a:off x="7430849" y="1284179"/>
              <a:ext cx="1480165" cy="308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7. Brain</a:t>
              </a:r>
            </a:p>
          </p:txBody>
        </p:sp>
      </p:grpSp>
      <p:pic>
        <p:nvPicPr>
          <p:cNvPr id="280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436688"/>
            <a:ext cx="603250" cy="552450"/>
          </a:xfrm>
          <a:prstGeom prst="rect">
            <a:avLst/>
          </a:prstGeom>
          <a:noFill/>
          <a:ln w="41275">
            <a:solidFill>
              <a:srgbClr val="AC4A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81" name="Group 16"/>
          <p:cNvGrpSpPr>
            <a:grpSpLocks noChangeAspect="1"/>
          </p:cNvGrpSpPr>
          <p:nvPr/>
        </p:nvGrpSpPr>
        <p:grpSpPr bwMode="auto">
          <a:xfrm>
            <a:off x="1565275" y="5233988"/>
            <a:ext cx="679450" cy="614362"/>
            <a:chOff x="3207621" y="1798530"/>
            <a:chExt cx="901978" cy="947133"/>
          </a:xfrm>
        </p:grpSpPr>
        <p:sp>
          <p:nvSpPr>
            <p:cNvPr id="282" name="Oval 281"/>
            <p:cNvSpPr/>
            <p:nvPr/>
          </p:nvSpPr>
          <p:spPr>
            <a:xfrm>
              <a:off x="3260307" y="1920899"/>
              <a:ext cx="849292" cy="736659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283" name="Picture 282" descr="http://www.clker.com/cliparts/W/H/C/H/K/x/stomach-hi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621" y="1798530"/>
              <a:ext cx="894779" cy="947133"/>
            </a:xfrm>
            <a:prstGeom prst="rect">
              <a:avLst/>
            </a:prstGeom>
            <a:noFill/>
            <a:extLst/>
          </p:spPr>
        </p:pic>
      </p:grpSp>
      <p:sp>
        <p:nvSpPr>
          <p:cNvPr id="284" name="TextBox 19"/>
          <p:cNvSpPr txBox="1">
            <a:spLocks noChangeArrowheads="1"/>
          </p:cNvSpPr>
          <p:nvPr/>
        </p:nvSpPr>
        <p:spPr bwMode="auto">
          <a:xfrm>
            <a:off x="176213" y="830263"/>
            <a:ext cx="2273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17375E"/>
                </a:solidFill>
              </a:rPr>
              <a:t> </a:t>
            </a:r>
            <a:r>
              <a:rPr lang="en-US" altLang="en-US" sz="1800" b="1" dirty="0">
                <a:solidFill>
                  <a:srgbClr val="17375E"/>
                </a:solidFill>
              </a:rPr>
              <a:t>8. Colon/Biome</a:t>
            </a:r>
          </a:p>
        </p:txBody>
      </p:sp>
      <p:sp>
        <p:nvSpPr>
          <p:cNvPr id="285" name="TextBox 20"/>
          <p:cNvSpPr txBox="1">
            <a:spLocks noChangeArrowheads="1"/>
          </p:cNvSpPr>
          <p:nvPr/>
        </p:nvSpPr>
        <p:spPr bwMode="auto">
          <a:xfrm>
            <a:off x="146268" y="1098768"/>
            <a:ext cx="235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Abnormal-microbiota;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possible </a:t>
            </a:r>
            <a:r>
              <a:rPr lang="en-US" altLang="en-US" sz="1200" dirty="0" smtClean="0">
                <a:solidFill>
                  <a:srgbClr val="CC6600"/>
                </a:solidFill>
              </a:rPr>
              <a:t>decreased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GLP-1 secretion</a:t>
            </a:r>
            <a:endParaRPr lang="en-US" altLang="en-US" sz="1200" dirty="0">
              <a:solidFill>
                <a:srgbClr val="CC6600"/>
              </a:solidFill>
            </a:endParaRPr>
          </a:p>
        </p:txBody>
      </p:sp>
      <p:sp>
        <p:nvSpPr>
          <p:cNvPr id="286" name="TextBox 22"/>
          <p:cNvSpPr txBox="1">
            <a:spLocks noChangeArrowheads="1"/>
          </p:cNvSpPr>
          <p:nvPr/>
        </p:nvSpPr>
        <p:spPr bwMode="auto">
          <a:xfrm>
            <a:off x="185738" y="4946650"/>
            <a:ext cx="1619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10. Stomach/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Small intestine</a:t>
            </a:r>
          </a:p>
        </p:txBody>
      </p:sp>
      <p:sp>
        <p:nvSpPr>
          <p:cNvPr id="287" name="TextBox 23"/>
          <p:cNvSpPr txBox="1">
            <a:spLocks noChangeArrowheads="1"/>
          </p:cNvSpPr>
          <p:nvPr/>
        </p:nvSpPr>
        <p:spPr bwMode="auto">
          <a:xfrm>
            <a:off x="187325" y="5591175"/>
            <a:ext cx="14509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Increased rate </a:t>
            </a:r>
            <a:r>
              <a:rPr lang="en-US" altLang="en-US" sz="1200" dirty="0">
                <a:solidFill>
                  <a:srgbClr val="CC6600"/>
                </a:solidFill>
              </a:rPr>
              <a:t>of  glucose absorption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1020763" y="4122738"/>
            <a:ext cx="1100137" cy="3762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↓Amylin</a:t>
            </a:r>
          </a:p>
        </p:txBody>
      </p:sp>
      <p:cxnSp>
        <p:nvCxnSpPr>
          <p:cNvPr id="289" name="Straight Arrow Connector 288"/>
          <p:cNvCxnSpPr/>
          <p:nvPr/>
        </p:nvCxnSpPr>
        <p:spPr>
          <a:xfrm flipH="1">
            <a:off x="2063750" y="2890838"/>
            <a:ext cx="960438" cy="11684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0" name="Round Same Side Corner Rectangle 289"/>
          <p:cNvSpPr/>
          <p:nvPr/>
        </p:nvSpPr>
        <p:spPr>
          <a:xfrm rot="10800000">
            <a:off x="3097212" y="875574"/>
            <a:ext cx="2840037" cy="2056538"/>
          </a:xfrm>
          <a:prstGeom prst="round2Same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1" name="TextBox 290"/>
          <p:cNvSpPr txBox="1"/>
          <p:nvPr/>
        </p:nvSpPr>
        <p:spPr>
          <a:xfrm>
            <a:off x="3186113" y="1549400"/>
            <a:ext cx="2352675" cy="658813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75" b="1" dirty="0" smtClean="0">
                <a:solidFill>
                  <a:prstClr val="black"/>
                </a:solidFill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                   </a:t>
            </a:r>
            <a:r>
              <a:rPr lang="en-US" sz="2400" b="1" dirty="0" smtClean="0">
                <a:solidFill>
                  <a:prstClr val="black"/>
                </a:solidFill>
              </a:rPr>
              <a:t>Insulin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292" name="Down Arrow 291"/>
          <p:cNvSpPr/>
          <p:nvPr/>
        </p:nvSpPr>
        <p:spPr>
          <a:xfrm>
            <a:off x="3933825" y="1889125"/>
            <a:ext cx="215900" cy="2555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3" name="TextBox 64"/>
          <p:cNvSpPr txBox="1">
            <a:spLocks noChangeArrowheads="1"/>
          </p:cNvSpPr>
          <p:nvPr/>
        </p:nvSpPr>
        <p:spPr bwMode="auto">
          <a:xfrm>
            <a:off x="3371850" y="2203450"/>
            <a:ext cx="2352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8000"/>
                </a:solidFill>
              </a:rPr>
              <a:t>FINAL COMMON      DENOMINATOR</a:t>
            </a:r>
          </a:p>
        </p:txBody>
      </p:sp>
      <p:sp>
        <p:nvSpPr>
          <p:cNvPr id="294" name="Down Arrow 293"/>
          <p:cNvSpPr/>
          <p:nvPr/>
        </p:nvSpPr>
        <p:spPr>
          <a:xfrm>
            <a:off x="4505325" y="2947988"/>
            <a:ext cx="123825" cy="1970087"/>
          </a:xfrm>
          <a:prstGeom prst="downArrow">
            <a:avLst>
              <a:gd name="adj1" fmla="val 29129"/>
              <a:gd name="adj2" fmla="val 79711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5" name="Straight Arrow Connector 294"/>
          <p:cNvCxnSpPr/>
          <p:nvPr/>
        </p:nvCxnSpPr>
        <p:spPr>
          <a:xfrm>
            <a:off x="5289550" y="2932113"/>
            <a:ext cx="0" cy="2809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6" name="TextBox 295"/>
          <p:cNvSpPr txBox="1"/>
          <p:nvPr/>
        </p:nvSpPr>
        <p:spPr>
          <a:xfrm>
            <a:off x="3054350" y="3273425"/>
            <a:ext cx="1463675" cy="620713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>
                <a:solidFill>
                  <a:srgbClr val="008000"/>
                </a:solidFill>
              </a:rPr>
              <a:t>2. </a:t>
            </a:r>
            <a:r>
              <a:rPr lang="en-US" altLang="en-US" b="1" dirty="0" smtClean="0">
                <a:solidFill>
                  <a:srgbClr val="008000"/>
                </a:solidFill>
              </a:rPr>
              <a:t>↓Incretin   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b="1" dirty="0" smtClean="0">
                <a:solidFill>
                  <a:srgbClr val="008000"/>
                </a:solidFill>
              </a:rPr>
              <a:t>       effect</a:t>
            </a:r>
          </a:p>
        </p:txBody>
      </p:sp>
      <p:cxnSp>
        <p:nvCxnSpPr>
          <p:cNvPr id="297" name="Straight Arrow Connector 296"/>
          <p:cNvCxnSpPr/>
          <p:nvPr/>
        </p:nvCxnSpPr>
        <p:spPr>
          <a:xfrm>
            <a:off x="3856038" y="4059238"/>
            <a:ext cx="0" cy="668337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3844925" y="2921000"/>
            <a:ext cx="0" cy="2921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9" name="Group 93"/>
          <p:cNvGrpSpPr>
            <a:grpSpLocks/>
          </p:cNvGrpSpPr>
          <p:nvPr/>
        </p:nvGrpSpPr>
        <p:grpSpPr bwMode="auto">
          <a:xfrm>
            <a:off x="4449763" y="5492750"/>
            <a:ext cx="247650" cy="384175"/>
            <a:chOff x="-3379684" y="3810156"/>
            <a:chExt cx="341281" cy="447330"/>
          </a:xfrm>
        </p:grpSpPr>
        <p:cxnSp>
          <p:nvCxnSpPr>
            <p:cNvPr id="300" name="Straight Arrow Connector 299"/>
            <p:cNvCxnSpPr/>
            <p:nvPr/>
          </p:nvCxnSpPr>
          <p:spPr>
            <a:xfrm>
              <a:off x="-3379684" y="3836035"/>
              <a:ext cx="0" cy="421451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/>
            <p:cNvCxnSpPr/>
            <p:nvPr/>
          </p:nvCxnSpPr>
          <p:spPr>
            <a:xfrm flipV="1">
              <a:off x="-3038403" y="3810156"/>
              <a:ext cx="0" cy="42514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2" name="Group 96"/>
          <p:cNvGrpSpPr>
            <a:grpSpLocks/>
          </p:cNvGrpSpPr>
          <p:nvPr/>
        </p:nvGrpSpPr>
        <p:grpSpPr bwMode="auto">
          <a:xfrm rot="5400000">
            <a:off x="6330950" y="1382713"/>
            <a:ext cx="190500" cy="514350"/>
            <a:chOff x="-3379684" y="3832548"/>
            <a:chExt cx="341281" cy="424938"/>
          </a:xfrm>
        </p:grpSpPr>
        <p:cxnSp>
          <p:nvCxnSpPr>
            <p:cNvPr id="303" name="Straight Arrow Connector 302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5" name="Group 100"/>
          <p:cNvGrpSpPr>
            <a:grpSpLocks/>
          </p:cNvGrpSpPr>
          <p:nvPr/>
        </p:nvGrpSpPr>
        <p:grpSpPr bwMode="auto">
          <a:xfrm rot="7069150">
            <a:off x="6214269" y="2404269"/>
            <a:ext cx="209550" cy="474662"/>
            <a:chOff x="-3380325" y="3835275"/>
            <a:chExt cx="233372" cy="424937"/>
          </a:xfrm>
        </p:grpSpPr>
        <p:cxnSp>
          <p:nvCxnSpPr>
            <p:cNvPr id="306" name="Straight Arrow Connector 305"/>
            <p:cNvCxnSpPr/>
            <p:nvPr/>
          </p:nvCxnSpPr>
          <p:spPr>
            <a:xfrm>
              <a:off x="-3380320" y="3836281"/>
              <a:ext cx="0" cy="420674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/>
            <p:nvPr/>
          </p:nvCxnSpPr>
          <p:spPr>
            <a:xfrm flipV="1">
              <a:off x="-3147371" y="3835771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8" name="Group 103"/>
          <p:cNvGrpSpPr>
            <a:grpSpLocks/>
          </p:cNvGrpSpPr>
          <p:nvPr/>
        </p:nvGrpSpPr>
        <p:grpSpPr bwMode="auto">
          <a:xfrm rot="9244169">
            <a:off x="7446963" y="2112963"/>
            <a:ext cx="190500" cy="571500"/>
            <a:chOff x="-3379684" y="3832548"/>
            <a:chExt cx="341281" cy="424938"/>
          </a:xfrm>
        </p:grpSpPr>
        <p:cxnSp>
          <p:nvCxnSpPr>
            <p:cNvPr id="309" name="Straight Arrow Connector 308"/>
            <p:cNvCxnSpPr/>
            <p:nvPr/>
          </p:nvCxnSpPr>
          <p:spPr>
            <a:xfrm>
              <a:off x="-3373955" y="3851504"/>
              <a:ext cx="0" cy="420216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/>
            <p:nvPr/>
          </p:nvCxnSpPr>
          <p:spPr>
            <a:xfrm flipV="1">
              <a:off x="-3038594" y="3832820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1" name="Group 108"/>
          <p:cNvGrpSpPr>
            <a:grpSpLocks/>
          </p:cNvGrpSpPr>
          <p:nvPr/>
        </p:nvGrpSpPr>
        <p:grpSpPr bwMode="auto">
          <a:xfrm rot="5400000">
            <a:off x="2549525" y="1382713"/>
            <a:ext cx="190500" cy="514350"/>
            <a:chOff x="-3379684" y="3832548"/>
            <a:chExt cx="341281" cy="424938"/>
          </a:xfrm>
        </p:grpSpPr>
        <p:cxnSp>
          <p:nvCxnSpPr>
            <p:cNvPr id="312" name="Straight Arrow Connector 311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4" name="Group 111"/>
          <p:cNvGrpSpPr>
            <a:grpSpLocks/>
          </p:cNvGrpSpPr>
          <p:nvPr/>
        </p:nvGrpSpPr>
        <p:grpSpPr bwMode="auto">
          <a:xfrm rot="4129290">
            <a:off x="2420144" y="1943894"/>
            <a:ext cx="184150" cy="852488"/>
            <a:chOff x="-3379684" y="3832548"/>
            <a:chExt cx="341281" cy="424938"/>
          </a:xfrm>
        </p:grpSpPr>
        <p:cxnSp>
          <p:nvCxnSpPr>
            <p:cNvPr id="315" name="Straight Arrow Connector 314"/>
            <p:cNvCxnSpPr/>
            <p:nvPr/>
          </p:nvCxnSpPr>
          <p:spPr>
            <a:xfrm>
              <a:off x="-3394545" y="3827501"/>
              <a:ext cx="0" cy="420981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/>
            <p:cNvCxnSpPr/>
            <p:nvPr/>
          </p:nvCxnSpPr>
          <p:spPr>
            <a:xfrm flipV="1">
              <a:off x="-3039644" y="3833228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17" name="Straight Arrow Connector 316"/>
          <p:cNvCxnSpPr/>
          <p:nvPr/>
        </p:nvCxnSpPr>
        <p:spPr>
          <a:xfrm>
            <a:off x="1543050" y="4621213"/>
            <a:ext cx="261938" cy="4191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8" name="TextBox 317"/>
          <p:cNvSpPr txBox="1"/>
          <p:nvPr/>
        </p:nvSpPr>
        <p:spPr>
          <a:xfrm>
            <a:off x="4768850" y="4232275"/>
            <a:ext cx="1265238" cy="376238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↑ Glucagon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4752975" y="3268663"/>
            <a:ext cx="1265238" cy="584200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smtClean="0">
                <a:solidFill>
                  <a:srgbClr val="008000"/>
                </a:solidFill>
              </a:rPr>
              <a:t>3</a:t>
            </a:r>
            <a:r>
              <a:rPr lang="en-US" altLang="en-US" sz="1600" b="1" smtClean="0">
                <a:solidFill>
                  <a:srgbClr val="008000"/>
                </a:solidFill>
              </a:rPr>
              <a:t>. </a:t>
            </a:r>
            <a:r>
              <a:rPr lang="en-US" altLang="en-US" sz="1800" b="1" smtClean="0">
                <a:solidFill>
                  <a:srgbClr val="008000"/>
                </a:solidFill>
              </a:rPr>
              <a:t>α-cell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sz="1800" b="1" smtClean="0">
                <a:solidFill>
                  <a:srgbClr val="008000"/>
                </a:solidFill>
              </a:rPr>
              <a:t>      defect</a:t>
            </a:r>
          </a:p>
        </p:txBody>
      </p:sp>
      <p:sp>
        <p:nvSpPr>
          <p:cNvPr id="320" name="TextBox 21"/>
          <p:cNvSpPr>
            <a:spLocks noChangeArrowheads="1"/>
          </p:cNvSpPr>
          <p:nvPr/>
        </p:nvSpPr>
        <p:spPr bwMode="auto">
          <a:xfrm>
            <a:off x="-120650" y="2203450"/>
            <a:ext cx="2119313" cy="9525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9.  Immune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17375E"/>
                </a:solidFill>
              </a:rPr>
              <a:t>Dysregulation</a:t>
            </a:r>
            <a:r>
              <a:rPr lang="en-US" altLang="en-US" sz="1800" b="1" dirty="0">
                <a:solidFill>
                  <a:srgbClr val="17375E"/>
                </a:solidFill>
              </a:rPr>
              <a:t>/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Inflammation</a:t>
            </a:r>
          </a:p>
        </p:txBody>
      </p:sp>
      <p:sp>
        <p:nvSpPr>
          <p:cNvPr id="321" name="Flowchart: Alternate Process 320"/>
          <p:cNvSpPr/>
          <p:nvPr/>
        </p:nvSpPr>
        <p:spPr>
          <a:xfrm>
            <a:off x="3257550" y="5013325"/>
            <a:ext cx="2695575" cy="409575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22" name="Straight Arrow Connector 321"/>
          <p:cNvCxnSpPr/>
          <p:nvPr/>
        </p:nvCxnSpPr>
        <p:spPr>
          <a:xfrm>
            <a:off x="2271713" y="4543425"/>
            <a:ext cx="841375" cy="619125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3" name="TextBox 106"/>
          <p:cNvSpPr txBox="1">
            <a:spLocks noChangeArrowheads="1"/>
          </p:cNvSpPr>
          <p:nvPr/>
        </p:nvSpPr>
        <p:spPr bwMode="auto">
          <a:xfrm>
            <a:off x="6862763" y="3022600"/>
            <a:ext cx="220503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rgbClr val="660033"/>
                </a:solidFill>
              </a:rPr>
              <a:t>INSULIN RESISTANCE</a:t>
            </a:r>
          </a:p>
        </p:txBody>
      </p:sp>
      <p:grpSp>
        <p:nvGrpSpPr>
          <p:cNvPr id="324" name="Group 87"/>
          <p:cNvGrpSpPr>
            <a:grpSpLocks noChangeAspect="1"/>
          </p:cNvGrpSpPr>
          <p:nvPr/>
        </p:nvGrpSpPr>
        <p:grpSpPr bwMode="auto">
          <a:xfrm>
            <a:off x="1036638" y="3171825"/>
            <a:ext cx="581025" cy="519113"/>
            <a:chOff x="2031362" y="4464998"/>
            <a:chExt cx="1061811" cy="991954"/>
          </a:xfrm>
        </p:grpSpPr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326" name="Oval 325"/>
            <p:cNvSpPr/>
            <p:nvPr/>
          </p:nvSpPr>
          <p:spPr>
            <a:xfrm>
              <a:off x="2304068" y="4589372"/>
              <a:ext cx="507696" cy="546029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2440419" y="4895754"/>
              <a:ext cx="121847" cy="115273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28" name="Straight Arrow Connector 327"/>
          <p:cNvCxnSpPr/>
          <p:nvPr/>
        </p:nvCxnSpPr>
        <p:spPr>
          <a:xfrm flipV="1">
            <a:off x="2452688" y="5276850"/>
            <a:ext cx="663575" cy="508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>
            <a:off x="5289550" y="3879850"/>
            <a:ext cx="0" cy="274638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/>
          <p:nvPr/>
        </p:nvCxnSpPr>
        <p:spPr>
          <a:xfrm>
            <a:off x="5297488" y="4583113"/>
            <a:ext cx="0" cy="274637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1" name="Group 330"/>
          <p:cNvGrpSpPr/>
          <p:nvPr/>
        </p:nvGrpSpPr>
        <p:grpSpPr>
          <a:xfrm>
            <a:off x="6700838" y="5756944"/>
            <a:ext cx="882650" cy="884237"/>
            <a:chOff x="6700838" y="5538788"/>
            <a:chExt cx="882650" cy="884237"/>
          </a:xfrm>
        </p:grpSpPr>
        <p:pic>
          <p:nvPicPr>
            <p:cNvPr id="332" name="Picture 33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 bwMode="auto">
            <a:xfrm>
              <a:off x="6842125" y="5667375"/>
              <a:ext cx="588963" cy="60801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33" name="Donut 332"/>
            <p:cNvSpPr/>
            <p:nvPr/>
          </p:nvSpPr>
          <p:spPr bwMode="auto">
            <a:xfrm>
              <a:off x="6700838" y="5538788"/>
              <a:ext cx="882650" cy="884237"/>
            </a:xfrm>
            <a:prstGeom prst="donut">
              <a:avLst>
                <a:gd name="adj" fmla="val 1705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  <p:sp>
          <p:nvSpPr>
            <p:cNvPr id="334" name="Donut 333"/>
            <p:cNvSpPr/>
            <p:nvPr/>
          </p:nvSpPr>
          <p:spPr bwMode="auto">
            <a:xfrm>
              <a:off x="6805613" y="5646738"/>
              <a:ext cx="661987" cy="644525"/>
            </a:xfrm>
            <a:prstGeom prst="donut">
              <a:avLst>
                <a:gd name="adj" fmla="val 7107"/>
              </a:avLst>
            </a:prstGeom>
            <a:solidFill>
              <a:srgbClr val="CC6600"/>
            </a:solidFill>
            <a:ln w="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844801" y="5541210"/>
            <a:ext cx="1634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Upregulation</a:t>
            </a:r>
            <a:r>
              <a:rPr lang="en-US" sz="1200" dirty="0" smtClean="0"/>
              <a:t> of SGLT-2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8785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" name="Straight Arrow Connector 214"/>
          <p:cNvCxnSpPr/>
          <p:nvPr/>
        </p:nvCxnSpPr>
        <p:spPr>
          <a:xfrm rot="5400000" flipH="1" flipV="1">
            <a:off x="728027" y="2227886"/>
            <a:ext cx="1682298" cy="119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3078252" y="118752"/>
            <a:ext cx="1" cy="3801748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16200000" flipH="1">
            <a:off x="3696874" y="1359027"/>
            <a:ext cx="1812601" cy="1255815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>
            <a:off x="3619352" y="1045006"/>
            <a:ext cx="2354230" cy="173603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01700" y="668035"/>
            <a:ext cx="1231299" cy="689932"/>
          </a:xfrm>
          <a:prstGeom prst="rect">
            <a:avLst/>
          </a:prstGeom>
          <a:solidFill>
            <a:srgbClr val="99CCFF"/>
          </a:solidFill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600" b="1" dirty="0">
                <a:solidFill>
                  <a:srgbClr val="000000"/>
                </a:solidFill>
              </a:rPr>
              <a:t>Gene</a:t>
            </a:r>
            <a:r>
              <a:rPr lang="en-US" sz="2600" dirty="0">
                <a:solidFill>
                  <a:srgbClr val="000000"/>
                </a:solidFill>
              </a:rPr>
              <a:t>(s)</a:t>
            </a:r>
          </a:p>
          <a:p>
            <a:pPr>
              <a:lnSpc>
                <a:spcPts val="600"/>
              </a:lnSpc>
            </a:pPr>
            <a:r>
              <a:rPr lang="en-US" sz="8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0848" y="4698979"/>
            <a:ext cx="1569660" cy="400110"/>
          </a:xfrm>
          <a:prstGeom prst="rect">
            <a:avLst/>
          </a:prstGeom>
          <a:solidFill>
            <a:srgbClr val="99CCFF"/>
          </a:solidFill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Environment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32339" y="2204554"/>
            <a:ext cx="1660731" cy="411224"/>
          </a:xfrm>
          <a:prstGeom prst="rect">
            <a:avLst/>
          </a:prstGeom>
          <a:noFill/>
          <a:ln w="5715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b="1" dirty="0"/>
              <a:t>Insulin resistance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765178" y="3832493"/>
            <a:ext cx="1602059" cy="890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072347" y="2410699"/>
            <a:ext cx="2198534" cy="72251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72347" y="3508880"/>
            <a:ext cx="1856577" cy="120034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432846" y="2652108"/>
            <a:ext cx="838039" cy="619602"/>
          </a:xfrm>
          <a:prstGeom prst="straightConnector1">
            <a:avLst/>
          </a:prstGeom>
          <a:ln w="38100">
            <a:solidFill>
              <a:srgbClr val="8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97" idx="3"/>
          </p:cNvCxnSpPr>
          <p:nvPr/>
        </p:nvCxnSpPr>
        <p:spPr>
          <a:xfrm>
            <a:off x="2481850" y="3507292"/>
            <a:ext cx="447072" cy="1588"/>
          </a:xfrm>
          <a:prstGeom prst="straightConnector1">
            <a:avLst/>
          </a:prstGeom>
          <a:ln w="38100">
            <a:solidFill>
              <a:srgbClr val="8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2043415" y="2391977"/>
            <a:ext cx="1335568" cy="556713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96865" y="303591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3" name="Straight Arrow Connector 52"/>
          <p:cNvCxnSpPr>
            <a:endCxn id="59" idx="2"/>
          </p:cNvCxnSpPr>
          <p:nvPr/>
        </p:nvCxnSpPr>
        <p:spPr>
          <a:xfrm flipV="1">
            <a:off x="5195290" y="3548709"/>
            <a:ext cx="1" cy="5211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4481938" y="4356616"/>
            <a:ext cx="33608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222608" y="1457786"/>
            <a:ext cx="0" cy="70110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5" name="TextBox 254"/>
          <p:cNvSpPr txBox="1"/>
          <p:nvPr/>
        </p:nvSpPr>
        <p:spPr>
          <a:xfrm>
            <a:off x="6327935" y="913573"/>
            <a:ext cx="2210862" cy="52322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/>
              <a:t>Cells ‘complain’ not getting </a:t>
            </a:r>
          </a:p>
          <a:p>
            <a:r>
              <a:rPr lang="en-US" sz="1400" b="1" dirty="0"/>
              <a:t>enough glucose</a:t>
            </a:r>
          </a:p>
        </p:txBody>
      </p:sp>
      <p:cxnSp>
        <p:nvCxnSpPr>
          <p:cNvPr id="256" name="Straight Arrow Connector 255"/>
          <p:cNvCxnSpPr/>
          <p:nvPr/>
        </p:nvCxnSpPr>
        <p:spPr>
          <a:xfrm rot="5400000" flipH="1" flipV="1">
            <a:off x="6740693" y="1577020"/>
            <a:ext cx="347449" cy="119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/>
          <p:nvPr/>
        </p:nvCxnSpPr>
        <p:spPr>
          <a:xfrm flipH="1" flipV="1">
            <a:off x="4677172" y="816550"/>
            <a:ext cx="1668581" cy="35863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5973582" y="4344183"/>
            <a:ext cx="354353" cy="1243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>
            <a:off x="6538933" y="3075040"/>
            <a:ext cx="572817" cy="1158232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3" name="Straight Arrow Connector 272"/>
          <p:cNvCxnSpPr/>
          <p:nvPr/>
        </p:nvCxnSpPr>
        <p:spPr>
          <a:xfrm rot="16200000" flipH="1">
            <a:off x="6165152" y="3177419"/>
            <a:ext cx="2187575" cy="1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4" name="Straight Arrow Connector 273"/>
          <p:cNvCxnSpPr/>
          <p:nvPr/>
        </p:nvCxnSpPr>
        <p:spPr>
          <a:xfrm>
            <a:off x="7688224" y="2053525"/>
            <a:ext cx="579476" cy="2226861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 rot="10800000" flipV="1">
            <a:off x="4011127" y="1966925"/>
            <a:ext cx="1534556" cy="1371195"/>
          </a:xfrm>
          <a:prstGeom prst="straightConnector1">
            <a:avLst/>
          </a:prstGeom>
          <a:ln w="381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3831760" y="2630835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8000"/>
                </a:solidFill>
              </a:rPr>
              <a:t>Lipotoxicity</a:t>
            </a:r>
            <a:endParaRPr lang="en-US" b="1" dirty="0">
              <a:solidFill>
                <a:srgbClr val="008000"/>
              </a:solidFill>
            </a:endParaRPr>
          </a:p>
        </p:txBody>
      </p:sp>
      <p:cxnSp>
        <p:nvCxnSpPr>
          <p:cNvPr id="283" name="Straight Arrow Connector 282"/>
          <p:cNvCxnSpPr/>
          <p:nvPr/>
        </p:nvCxnSpPr>
        <p:spPr>
          <a:xfrm flipH="1">
            <a:off x="6519976" y="4709226"/>
            <a:ext cx="1192" cy="971369"/>
          </a:xfrm>
          <a:prstGeom prst="straightConnector1">
            <a:avLst/>
          </a:prstGeom>
          <a:ln w="38100">
            <a:solidFill>
              <a:srgbClr val="FF66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V="1">
            <a:off x="7064627" y="4743130"/>
            <a:ext cx="0" cy="1205675"/>
          </a:xfrm>
          <a:prstGeom prst="straightConnector1">
            <a:avLst/>
          </a:prstGeom>
          <a:ln w="38100">
            <a:solidFill>
              <a:srgbClr val="FF66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9" name="TextBox 288"/>
          <p:cNvSpPr txBox="1"/>
          <p:nvPr/>
        </p:nvSpPr>
        <p:spPr>
          <a:xfrm>
            <a:off x="5358143" y="5339102"/>
            <a:ext cx="929942" cy="636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1400" b="1" dirty="0"/>
              <a:t>Up-regulates SGLT-2</a:t>
            </a:r>
          </a:p>
        </p:txBody>
      </p:sp>
      <p:cxnSp>
        <p:nvCxnSpPr>
          <p:cNvPr id="291" name="Straight Arrow Connector 290"/>
          <p:cNvCxnSpPr/>
          <p:nvPr/>
        </p:nvCxnSpPr>
        <p:spPr>
          <a:xfrm flipH="1">
            <a:off x="4618521" y="4932072"/>
            <a:ext cx="1760142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3" name="TextBox 292"/>
          <p:cNvSpPr txBox="1"/>
          <p:nvPr/>
        </p:nvSpPr>
        <p:spPr>
          <a:xfrm>
            <a:off x="4618520" y="495984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Glucotoxicity</a:t>
            </a:r>
            <a:endParaRPr lang="en-US" b="1" dirty="0"/>
          </a:p>
        </p:txBody>
      </p:sp>
      <p:cxnSp>
        <p:nvCxnSpPr>
          <p:cNvPr id="295" name="Straight Arrow Connector 294"/>
          <p:cNvCxnSpPr/>
          <p:nvPr/>
        </p:nvCxnSpPr>
        <p:spPr>
          <a:xfrm flipV="1">
            <a:off x="1072347" y="2014428"/>
            <a:ext cx="1239134" cy="94950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>
            <a:off x="1746252" y="3214904"/>
            <a:ext cx="735598" cy="5847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mpd="sng"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B00000"/>
                </a:solidFill>
              </a:rPr>
              <a:t>Colon</a:t>
            </a:r>
          </a:p>
          <a:p>
            <a:pPr algn="ctr"/>
            <a:r>
              <a:rPr lang="en-US" sz="1400" b="1" dirty="0">
                <a:solidFill>
                  <a:srgbClr val="B00000"/>
                </a:solidFill>
              </a:rPr>
              <a:t>biome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130567" y="5203539"/>
            <a:ext cx="4408641" cy="16927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 </a:t>
            </a:r>
            <a:r>
              <a:rPr lang="el-GR" sz="2400" b="1" dirty="0"/>
              <a:t>β</a:t>
            </a:r>
            <a:r>
              <a:rPr lang="en-US" sz="2400" b="1" dirty="0"/>
              <a:t>-Cell Centric Construct </a:t>
            </a:r>
          </a:p>
          <a:p>
            <a:pPr algn="ctr"/>
            <a:r>
              <a:rPr lang="en-US" sz="2400" b="1" dirty="0"/>
              <a:t>For Pathogenesis of All Diabetes:</a:t>
            </a:r>
          </a:p>
          <a:p>
            <a:pPr algn="ctr"/>
            <a:r>
              <a:rPr lang="en-US" sz="2400" b="1" dirty="0"/>
              <a:t>Implications for RX</a:t>
            </a:r>
            <a:r>
              <a:rPr lang="en-US" sz="2800" b="1" dirty="0"/>
              <a:t>- EGREGIOUS ELEVEN</a:t>
            </a:r>
          </a:p>
        </p:txBody>
      </p:sp>
      <p:cxnSp>
        <p:nvCxnSpPr>
          <p:cNvPr id="257" name="Straight Arrow Connector 256"/>
          <p:cNvCxnSpPr/>
          <p:nvPr/>
        </p:nvCxnSpPr>
        <p:spPr>
          <a:xfrm>
            <a:off x="5659969" y="3508882"/>
            <a:ext cx="753987" cy="8016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876131" y="1597590"/>
            <a:ext cx="1484564" cy="369332"/>
          </a:xfrm>
          <a:prstGeom prst="rect">
            <a:avLst/>
          </a:prstGeom>
          <a:solidFill>
            <a:srgbClr val="FF9933"/>
          </a:solidFill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Inflammation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8663" y="5680593"/>
            <a:ext cx="880277" cy="369332"/>
          </a:xfrm>
          <a:prstGeom prst="rect">
            <a:avLst/>
          </a:prstGeom>
          <a:solidFill>
            <a:srgbClr val="FFCC00"/>
          </a:solidFill>
          <a:ln w="38100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Kidney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86384" y="1750543"/>
            <a:ext cx="304442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rgbClr val="008000"/>
                </a:solidFill>
              </a:rPr>
              <a:t>Fat</a:t>
            </a:r>
            <a:r>
              <a:rPr lang="en-US" dirty="0"/>
              <a:t>                    </a:t>
            </a:r>
            <a:r>
              <a:rPr lang="en-US" b="1" dirty="0"/>
              <a:t>Liver    Muscle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73582" y="2774809"/>
            <a:ext cx="109517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 cmpd="sng"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Stomach</a:t>
            </a:r>
          </a:p>
          <a:p>
            <a:pPr algn="ctr"/>
            <a:r>
              <a:rPr lang="en-US" sz="1200" b="1" dirty="0"/>
              <a:t>Fast emptying</a:t>
            </a:r>
          </a:p>
        </p:txBody>
      </p:sp>
      <p:cxnSp>
        <p:nvCxnSpPr>
          <p:cNvPr id="266" name="Straight Arrow Connector 265"/>
          <p:cNvCxnSpPr/>
          <p:nvPr/>
        </p:nvCxnSpPr>
        <p:spPr>
          <a:xfrm flipV="1">
            <a:off x="4055658" y="3133216"/>
            <a:ext cx="621514" cy="3740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4571958" y="1948956"/>
            <a:ext cx="786185" cy="25559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704593" y="170219"/>
            <a:ext cx="4271991" cy="646331"/>
          </a:xfrm>
          <a:prstGeom prst="rect">
            <a:avLst/>
          </a:prstGeom>
          <a:noFill/>
          <a:ln w="28575" cmpd="sng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        INSURES it’s GETTING ENOUGH</a:t>
            </a:r>
          </a:p>
          <a:p>
            <a:r>
              <a:rPr lang="en-US" b="1" dirty="0"/>
              <a:t>         GLUCOSE TO WORK!!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6386923" y="4271207"/>
            <a:ext cx="2060874" cy="6608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-457200" algn="ctr">
              <a:lnSpc>
                <a:spcPts val="2200"/>
              </a:lnSpc>
            </a:pPr>
            <a:r>
              <a:rPr lang="en-US" sz="2000" dirty="0"/>
              <a:t>PPG-</a:t>
            </a:r>
            <a:r>
              <a:rPr lang="en-US" sz="2000" b="1" dirty="0"/>
              <a:t>HYPERGLYCEMIA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55640" y="3415915"/>
            <a:ext cx="1633172" cy="1446550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 ↓ β-Cell function</a:t>
            </a:r>
          </a:p>
          <a:p>
            <a:r>
              <a:rPr lang="en-US" sz="1400" b="1" dirty="0"/>
              <a:t> ↓ β-Cell mass </a:t>
            </a:r>
            <a:endParaRPr lang="en-US" sz="1400" b="1" dirty="0" smtClean="0"/>
          </a:p>
          <a:p>
            <a:r>
              <a:rPr lang="en-US" sz="1400" b="1" dirty="0"/>
              <a:t> </a:t>
            </a:r>
            <a:r>
              <a:rPr lang="en-US" sz="1400" b="1" dirty="0" smtClean="0"/>
              <a:t>↓ </a:t>
            </a:r>
            <a:r>
              <a:rPr lang="en-US" sz="1400" b="1" dirty="0"/>
              <a:t>Amylin</a:t>
            </a:r>
          </a:p>
          <a:p>
            <a:r>
              <a:rPr lang="en-US" sz="1400" b="1" dirty="0"/>
              <a:t> ↓ Incretin effect</a:t>
            </a:r>
          </a:p>
          <a:p>
            <a:r>
              <a:rPr lang="en-US" sz="1400" b="1" dirty="0"/>
              <a:t> ↑ GLP-</a:t>
            </a:r>
            <a:r>
              <a:rPr lang="en-US" sz="1400" b="1" dirty="0" smtClean="0"/>
              <a:t>1resistance </a:t>
            </a:r>
            <a:endParaRPr lang="en-US" sz="1400" b="1" dirty="0"/>
          </a:p>
          <a:p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730612" y="2963933"/>
            <a:ext cx="929357" cy="58477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↑Glucagon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3332339" y="183344"/>
            <a:ext cx="1371554" cy="1414246"/>
          </a:xfrm>
          <a:prstGeom prst="roundRect">
            <a:avLst/>
          </a:prstGeom>
          <a:solidFill>
            <a:srgbClr val="FFCC99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469402" y="183346"/>
            <a:ext cx="975865" cy="369332"/>
          </a:xfrm>
          <a:prstGeom prst="rect">
            <a:avLst/>
          </a:prstGeom>
          <a:noFill/>
          <a:ln w="381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BRAIN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302924" y="493385"/>
            <a:ext cx="1365503" cy="1141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↑Appetite</a:t>
            </a:r>
            <a:endParaRPr lang="en-US" sz="1100" dirty="0"/>
          </a:p>
          <a:p>
            <a:pPr>
              <a:lnSpc>
                <a:spcPts val="2300"/>
              </a:lnSpc>
            </a:pPr>
            <a:r>
              <a:rPr lang="en-US" dirty="0"/>
              <a:t>        </a:t>
            </a:r>
            <a:r>
              <a:rPr lang="en-US" b="1" dirty="0"/>
              <a:t>SCN</a:t>
            </a:r>
            <a:r>
              <a:rPr lang="en-US" dirty="0"/>
              <a:t>     </a:t>
            </a:r>
          </a:p>
          <a:p>
            <a:pPr>
              <a:lnSpc>
                <a:spcPts val="1800"/>
              </a:lnSpc>
            </a:pPr>
            <a:r>
              <a:rPr lang="en-US" sz="1400" b="1" dirty="0"/>
              <a:t>  ↓</a:t>
            </a:r>
            <a:r>
              <a:rPr lang="en-US" sz="1400" b="1" dirty="0" err="1"/>
              <a:t>Dopa</a:t>
            </a:r>
            <a:r>
              <a:rPr lang="en-US" sz="1400" b="1" dirty="0"/>
              <a:t> </a:t>
            </a:r>
            <a:r>
              <a:rPr lang="en-US" sz="1400" b="1" dirty="0" smtClean="0"/>
              <a:t>surge</a:t>
            </a:r>
          </a:p>
          <a:p>
            <a:pPr>
              <a:lnSpc>
                <a:spcPts val="1800"/>
              </a:lnSpc>
            </a:pPr>
            <a:r>
              <a:rPr lang="en-US" sz="1400" b="1" dirty="0" smtClean="0"/>
              <a:t>Inc. </a:t>
            </a:r>
            <a:r>
              <a:rPr lang="en-US" sz="1400" b="1" dirty="0" err="1" smtClean="0"/>
              <a:t>Symp</a:t>
            </a:r>
            <a:r>
              <a:rPr lang="en-US" sz="1400" b="1" dirty="0" smtClean="0"/>
              <a:t>. Tone</a:t>
            </a:r>
            <a:endParaRPr lang="en-US" sz="1400" b="1" dirty="0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3054070" y="106875"/>
            <a:ext cx="442005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855298" y="4166798"/>
            <a:ext cx="1118284" cy="369332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↓Insulin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117751" y="2781036"/>
            <a:ext cx="954596" cy="1200329"/>
          </a:xfrm>
          <a:prstGeom prst="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Gene/</a:t>
            </a:r>
          </a:p>
          <a:p>
            <a:pPr algn="ctr"/>
            <a:r>
              <a:rPr lang="en-US" b="1" dirty="0" err="1"/>
              <a:t>Envir</a:t>
            </a:r>
            <a:endParaRPr lang="en-US" b="1" dirty="0"/>
          </a:p>
          <a:p>
            <a:pPr algn="ctr"/>
            <a:r>
              <a:rPr lang="en-US" b="1" dirty="0"/>
              <a:t> inter-</a:t>
            </a:r>
          </a:p>
          <a:p>
            <a:pPr algn="ctr"/>
            <a:r>
              <a:rPr lang="en-US" b="1" dirty="0"/>
              <a:t>Action!!</a:t>
            </a:r>
          </a:p>
        </p:txBody>
      </p:sp>
      <p:cxnSp>
        <p:nvCxnSpPr>
          <p:cNvPr id="60" name="Straight Arrow Connector 59"/>
          <p:cNvCxnSpPr>
            <a:stCxn id="297" idx="0"/>
          </p:cNvCxnSpPr>
          <p:nvPr/>
        </p:nvCxnSpPr>
        <p:spPr>
          <a:xfrm flipH="1" flipV="1">
            <a:off x="2105435" y="2044494"/>
            <a:ext cx="8616" cy="1170410"/>
          </a:xfrm>
          <a:prstGeom prst="straightConnector1">
            <a:avLst/>
          </a:prstGeom>
          <a:ln w="38100">
            <a:solidFill>
              <a:srgbClr val="8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3750072" y="2590584"/>
            <a:ext cx="17813" cy="85677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465219" y="96588"/>
            <a:ext cx="0" cy="83348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54568" y="6247140"/>
            <a:ext cx="3570609" cy="523220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CROSSTALK- Not Linear</a:t>
            </a:r>
            <a:endParaRPr lang="en-US" sz="28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2347" y="3214904"/>
            <a:ext cx="654853" cy="1903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5659967" y="2158892"/>
            <a:ext cx="667968" cy="80504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12" idx="2"/>
          </p:cNvCxnSpPr>
          <p:nvPr/>
        </p:nvCxnSpPr>
        <p:spPr>
          <a:xfrm flipV="1">
            <a:off x="3956075" y="3298029"/>
            <a:ext cx="2565093" cy="771788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3078253" y="1958353"/>
            <a:ext cx="654853" cy="190344"/>
          </a:xfrm>
          <a:prstGeom prst="straightConnector1">
            <a:avLst/>
          </a:prstGeom>
          <a:ln>
            <a:solidFill>
              <a:srgbClr val="FF66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452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20966</TotalTime>
  <Words>1014</Words>
  <Application>Microsoft Macintosh PowerPoint</Application>
  <PresentationFormat>On-screen Show (4:3)</PresentationFormat>
  <Paragraphs>243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Calibri</vt:lpstr>
      <vt:lpstr>Helvetica</vt:lpstr>
      <vt:lpstr>MS PGothic</vt:lpstr>
      <vt:lpstr>ＭＳ Ｐゴシック</vt:lpstr>
      <vt:lpstr>Symbol</vt:lpstr>
      <vt:lpstr>Times</vt:lpstr>
      <vt:lpstr>Wingdings</vt:lpstr>
      <vt:lpstr>Arial</vt:lpstr>
      <vt:lpstr>Office Theme</vt:lpstr>
      <vt:lpstr>1_Office Theme</vt:lpstr>
      <vt:lpstr> The β-Cell Centric Classification of DM</vt:lpstr>
      <vt:lpstr>Pushback</vt:lpstr>
      <vt:lpstr>The β-Cell:  The ‘Final Common Denominator’</vt:lpstr>
      <vt:lpstr>PowerPoint Presentation</vt:lpstr>
      <vt:lpstr>Pushback-2</vt:lpstr>
      <vt:lpstr>PowerPoint Presentation</vt:lpstr>
      <vt:lpstr>PowerPoint Presentation</vt:lpstr>
      <vt:lpstr>PowerPoint Presentation</vt:lpstr>
      <vt:lpstr>PowerPoint Presentation</vt:lpstr>
      <vt:lpstr>Natural History of ALL DM</vt:lpstr>
      <vt:lpstr>The β-cell centric classification  allows for individualized care  by identifying and treating  patient-specific etiologies  and mediating pathways of hyperglycemia EGREGIOUS ELEVEN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827</cp:revision>
  <cp:lastPrinted>2014-04-01T12:35:45Z</cp:lastPrinted>
  <dcterms:created xsi:type="dcterms:W3CDTF">2014-11-05T16:03:03Z</dcterms:created>
  <dcterms:modified xsi:type="dcterms:W3CDTF">2016-04-23T19:34:43Z</dcterms:modified>
</cp:coreProperties>
</file>