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644" r:id="rId2"/>
    <p:sldId id="664" r:id="rId3"/>
    <p:sldId id="695" r:id="rId4"/>
    <p:sldId id="693" r:id="rId5"/>
    <p:sldId id="688" r:id="rId6"/>
    <p:sldId id="326" r:id="rId7"/>
    <p:sldId id="574" r:id="rId8"/>
    <p:sldId id="433" r:id="rId9"/>
    <p:sldId id="556" r:id="rId10"/>
    <p:sldId id="505" r:id="rId11"/>
    <p:sldId id="506" r:id="rId12"/>
    <p:sldId id="673" r:id="rId13"/>
    <p:sldId id="507" r:id="rId14"/>
    <p:sldId id="696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76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76"/>
    <a:srgbClr val="182B6E"/>
    <a:srgbClr val="260066"/>
    <a:srgbClr val="008000"/>
    <a:srgbClr val="FFFF00"/>
    <a:srgbClr val="0A11A2"/>
    <a:srgbClr val="000099"/>
    <a:srgbClr val="FFFF99"/>
    <a:srgbClr val="004754"/>
    <a:srgbClr val="002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4231" autoAdjust="0"/>
  </p:normalViewPr>
  <p:slideViewPr>
    <p:cSldViewPr snapToGrid="0" snapToObjects="1">
      <p:cViewPr>
        <p:scale>
          <a:sx n="100" d="100"/>
          <a:sy n="100" d="100"/>
        </p:scale>
        <p:origin x="-680" y="-160"/>
      </p:cViewPr>
      <p:guideLst>
        <p:guide orient="horz" pos="2176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72CCB-BAFF-4E46-A273-138CA5D13F65}" type="datetimeFigureOut">
              <a:rPr lang="en-US" smtClean="0"/>
              <a:pPr/>
              <a:t>4/17/16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7EFDA-1636-5C4E-9ED5-F3AAC161B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83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08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81038"/>
            <a:ext cx="4551362" cy="3413125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5670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The four types of diabetes include: </a:t>
            </a:r>
          </a:p>
          <a:p>
            <a:pPr lvl="1"/>
            <a:r>
              <a:rPr lang="en-US" dirty="0"/>
              <a:t>The typical child with type 1 diabetes;</a:t>
            </a:r>
          </a:p>
          <a:p>
            <a:pPr lvl="1"/>
            <a:r>
              <a:rPr lang="en-US" dirty="0"/>
              <a:t>Early onset of type 2 diabetes, particularly in non-Caucasian groups;</a:t>
            </a:r>
          </a:p>
          <a:p>
            <a:pPr lvl="1"/>
            <a:r>
              <a:rPr lang="en-US" dirty="0"/>
              <a:t>An atypical form of diabetes sometimes with fluctuating insulin dependency, seen in African Americans; and</a:t>
            </a:r>
          </a:p>
          <a:p>
            <a:pPr lvl="1"/>
            <a:r>
              <a:rPr lang="en-US" dirty="0"/>
              <a:t>The very rare </a:t>
            </a:r>
            <a:r>
              <a:rPr lang="ja-JP" altLang="en-US" dirty="0">
                <a:latin typeface="Arial"/>
              </a:rPr>
              <a:t>“</a:t>
            </a:r>
            <a:r>
              <a:rPr lang="en-US" dirty="0"/>
              <a:t>maturity onset diabetes of youth</a:t>
            </a:r>
            <a:r>
              <a:rPr lang="ja-JP" altLang="en-US" dirty="0">
                <a:latin typeface="Arial"/>
              </a:rPr>
              <a:t>”</a:t>
            </a:r>
            <a:r>
              <a:rPr lang="en-US" dirty="0"/>
              <a:t> (MODY), which has been found to be related to identifiable genetic mutations, transmitted in an autosomal dominant pattern, and virtually always in Caucasians.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619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5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3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57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4/17/16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123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4/17/16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53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4/17/16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68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4/17/16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6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4/17/16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91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4/17/16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7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44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28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9199F-A348-3448-BED6-AFD697B3247C}" type="datetimeFigureOut">
              <a:rPr lang="en-US" smtClean="0"/>
              <a:pPr/>
              <a:t>4/17/16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1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711225"/>
            <a:ext cx="9144000" cy="2212605"/>
          </a:xfrm>
        </p:spPr>
        <p:txBody>
          <a:bodyPr>
            <a:noAutofit/>
          </a:bodyPr>
          <a:lstStyle/>
          <a:p>
            <a:pPr>
              <a:lnSpc>
                <a:spcPts val="4100"/>
              </a:lnSpc>
            </a:pPr>
            <a:r>
              <a:rPr lang="en-US" sz="4000" b="1" i="1" dirty="0" smtClean="0">
                <a:solidFill>
                  <a:srgbClr val="FFFF00"/>
                </a:solidFill>
              </a:rPr>
              <a:t>Diagnosing Diabetes Mellitus in Adults:</a:t>
            </a:r>
            <a:br>
              <a:rPr lang="en-US" sz="4000" b="1" i="1" dirty="0" smtClean="0">
                <a:solidFill>
                  <a:srgbClr val="FFFF00"/>
                </a:solidFill>
              </a:rPr>
            </a:br>
            <a:r>
              <a:rPr lang="en-US" sz="4000" b="1" i="1" dirty="0" smtClean="0">
                <a:solidFill>
                  <a:srgbClr val="FFFF00"/>
                </a:solidFill>
              </a:rPr>
              <a:t>Type 1, LADA, Type 2 </a:t>
            </a:r>
            <a:r>
              <a:rPr lang="en-US" sz="4000" b="1" dirty="0" smtClean="0">
                <a:solidFill>
                  <a:srgbClr val="FFFF00"/>
                </a:solidFill>
              </a:rPr>
              <a:t/>
            </a:r>
            <a:br>
              <a:rPr lang="en-US" sz="4000" b="1" dirty="0" smtClean="0">
                <a:solidFill>
                  <a:srgbClr val="FFFF00"/>
                </a:solidFill>
              </a:rPr>
            </a:br>
            <a:r>
              <a:rPr lang="en-US" sz="4000" b="1" dirty="0" smtClean="0">
                <a:solidFill>
                  <a:srgbClr val="FFFF00"/>
                </a:solidFill>
              </a:rPr>
              <a:t/>
            </a:r>
            <a:br>
              <a:rPr lang="en-US" sz="4000" b="1" dirty="0" smtClean="0">
                <a:solidFill>
                  <a:srgbClr val="FFFF00"/>
                </a:solidFill>
              </a:rPr>
            </a:b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010480"/>
            <a:ext cx="9144000" cy="1458301"/>
          </a:xfrm>
        </p:spPr>
        <p:txBody>
          <a:bodyPr>
            <a:noAutofit/>
          </a:bodyPr>
          <a:lstStyle/>
          <a:p>
            <a:r>
              <a:rPr lang="en-US" sz="2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Stanley Schwartz MD, FACE, FACP</a:t>
            </a:r>
          </a:p>
          <a:p>
            <a:r>
              <a:rPr lang="en-US" sz="1800" dirty="0" smtClean="0">
                <a:solidFill>
                  <a:srgbClr val="FFFFFF"/>
                </a:solidFill>
              </a:rPr>
              <a:t>Affiliate, Main Line Health System</a:t>
            </a:r>
          </a:p>
          <a:p>
            <a:r>
              <a:rPr lang="en-US" sz="1800" dirty="0" smtClean="0">
                <a:solidFill>
                  <a:srgbClr val="FFFFFF"/>
                </a:solidFill>
              </a:rPr>
              <a:t>Emeritus, Clinical Assoc. Professor of Medicine</a:t>
            </a:r>
          </a:p>
          <a:p>
            <a:r>
              <a:rPr lang="en-US" sz="1800" dirty="0" smtClean="0">
                <a:solidFill>
                  <a:srgbClr val="FFFFFF"/>
                </a:solidFill>
              </a:rPr>
              <a:t>University of Pennsylvania</a:t>
            </a:r>
          </a:p>
          <a:p>
            <a:r>
              <a:rPr lang="en-US" sz="1800" dirty="0" err="1" smtClean="0">
                <a:solidFill>
                  <a:srgbClr val="FFFFFF"/>
                </a:solidFill>
              </a:rPr>
              <a:t>stschwar@gmail.com</a:t>
            </a:r>
            <a:endParaRPr lang="en-US" sz="7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0" y="533400"/>
            <a:ext cx="91440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FF00"/>
                </a:solidFill>
              </a:rPr>
              <a:t>A Clinical-Translator’s  Point-of-View:</a:t>
            </a:r>
          </a:p>
          <a:p>
            <a:pPr algn="ctr"/>
            <a:r>
              <a:rPr lang="en-US" sz="3600" dirty="0" smtClean="0">
                <a:solidFill>
                  <a:srgbClr val="FFFF00"/>
                </a:solidFill>
              </a:rPr>
              <a:t>At the Interface of Patient Care and Basic Science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189241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731598"/>
            <a:ext cx="9144000" cy="2212605"/>
          </a:xfrm>
        </p:spPr>
        <p:txBody>
          <a:bodyPr>
            <a:noAutofit/>
          </a:bodyPr>
          <a:lstStyle/>
          <a:p>
            <a:pPr>
              <a:lnSpc>
                <a:spcPts val="4100"/>
              </a:lnSpc>
            </a:pPr>
            <a:r>
              <a:rPr lang="en-US" sz="2000" b="1" i="1" dirty="0" smtClean="0">
                <a:solidFill>
                  <a:srgbClr val="FFFF00"/>
                </a:solidFill>
              </a:rPr>
              <a:t>Diagnosing Diabetes Mellitus in Adults:</a:t>
            </a:r>
            <a:br>
              <a:rPr lang="en-US" sz="2000" b="1" i="1" dirty="0" smtClean="0">
                <a:solidFill>
                  <a:srgbClr val="FFFF00"/>
                </a:solidFill>
              </a:rPr>
            </a:br>
            <a:r>
              <a:rPr lang="en-US" sz="2000" b="1" i="1" dirty="0" smtClean="0">
                <a:solidFill>
                  <a:srgbClr val="FFFF00"/>
                </a:solidFill>
              </a:rPr>
              <a:t>Type 1, Type 2, LADA</a:t>
            </a:r>
            <a:r>
              <a:rPr lang="en-US" sz="2800" b="1" dirty="0" smtClean="0">
                <a:solidFill>
                  <a:srgbClr val="FFFF00"/>
                </a:solidFill>
              </a:rPr>
              <a:t/>
            </a:r>
            <a:br>
              <a:rPr lang="en-US" sz="2800" b="1" dirty="0" smtClean="0">
                <a:solidFill>
                  <a:srgbClr val="FFFF00"/>
                </a:solidFill>
              </a:rPr>
            </a:br>
            <a:r>
              <a:rPr lang="en-US" sz="2800" b="1" dirty="0" smtClean="0">
                <a:solidFill>
                  <a:srgbClr val="FFFF00"/>
                </a:solidFill>
              </a:rPr>
              <a:t>or </a:t>
            </a:r>
            <a:r>
              <a:rPr lang="en-US" sz="900" b="1" dirty="0" smtClean="0">
                <a:solidFill>
                  <a:srgbClr val="FFFF00"/>
                </a:solidFill>
              </a:rPr>
              <a:t/>
            </a:r>
            <a:br>
              <a:rPr lang="en-US" sz="900" b="1" dirty="0" smtClean="0">
                <a:solidFill>
                  <a:srgbClr val="FFFF00"/>
                </a:solidFill>
              </a:rPr>
            </a:br>
            <a:r>
              <a:rPr lang="en-US" sz="900" b="1" dirty="0" smtClean="0">
                <a:solidFill>
                  <a:srgbClr val="FFFF00"/>
                </a:solidFill>
              </a:rPr>
              <a:t/>
            </a:r>
            <a:br>
              <a:rPr lang="en-US" sz="900" b="1" dirty="0" smtClean="0">
                <a:solidFill>
                  <a:srgbClr val="FFFF00"/>
                </a:solidFill>
              </a:rPr>
            </a:br>
            <a:r>
              <a:rPr lang="en-US" sz="3600" b="1" dirty="0" smtClean="0">
                <a:solidFill>
                  <a:srgbClr val="FFFFFF"/>
                </a:solidFill>
              </a:rPr>
              <a:t>Since Confusion Abounds, Isn’t it </a:t>
            </a:r>
            <a:br>
              <a:rPr lang="en-US" sz="3600" b="1" dirty="0" smtClean="0">
                <a:solidFill>
                  <a:srgbClr val="FFFFFF"/>
                </a:solidFill>
              </a:rPr>
            </a:br>
            <a:r>
              <a:rPr lang="en-US" sz="3600" b="1" dirty="0" smtClean="0">
                <a:solidFill>
                  <a:srgbClr val="FFFF00"/>
                </a:solidFill>
              </a:rPr>
              <a:t>Time for A </a:t>
            </a:r>
            <a:r>
              <a:rPr lang="en-US" sz="3600" b="1" dirty="0">
                <a:solidFill>
                  <a:srgbClr val="FFFF00"/>
                </a:solidFill>
              </a:rPr>
              <a:t>New </a:t>
            </a:r>
            <a:r>
              <a:rPr lang="en-US" sz="3600" b="1" dirty="0" smtClean="0">
                <a:solidFill>
                  <a:srgbClr val="FFFF00"/>
                </a:solidFill>
              </a:rPr>
              <a:t>Classification Schema</a:t>
            </a:r>
            <a:br>
              <a:rPr lang="en-US" sz="3600" b="1" dirty="0" smtClean="0">
                <a:solidFill>
                  <a:srgbClr val="FFFF00"/>
                </a:solidFill>
              </a:rPr>
            </a:br>
            <a:r>
              <a:rPr lang="en-US" sz="3600" b="1" dirty="0" smtClean="0">
                <a:solidFill>
                  <a:schemeClr val="bg1"/>
                </a:solidFill>
              </a:rPr>
              <a:t> for </a:t>
            </a:r>
            <a:r>
              <a:rPr lang="en-US" sz="3600" b="1" dirty="0">
                <a:solidFill>
                  <a:schemeClr val="bg1"/>
                </a:solidFill>
              </a:rPr>
              <a:t>the </a:t>
            </a:r>
            <a:r>
              <a:rPr lang="en-US" sz="3600" b="1" dirty="0" smtClean="0">
                <a:solidFill>
                  <a:schemeClr val="bg1"/>
                </a:solidFill>
              </a:rPr>
              <a:t/>
            </a:r>
            <a:br>
              <a:rPr lang="en-US" sz="3600" b="1" dirty="0" smtClean="0">
                <a:solidFill>
                  <a:schemeClr val="bg1"/>
                </a:solidFill>
              </a:rPr>
            </a:br>
            <a:r>
              <a:rPr lang="en-US" sz="3600" b="1" dirty="0" smtClean="0">
                <a:solidFill>
                  <a:srgbClr val="FFFF00"/>
                </a:solidFill>
              </a:rPr>
              <a:t>Diagnosis and Treatment of Diabetes </a:t>
            </a:r>
            <a:r>
              <a:rPr lang="en-US" sz="3600" b="1" dirty="0">
                <a:solidFill>
                  <a:srgbClr val="FFFF00"/>
                </a:solidFill>
              </a:rPr>
              <a:t>Mellitus (DM)</a:t>
            </a:r>
            <a:r>
              <a:rPr lang="en-US" sz="3600" b="1" dirty="0" smtClean="0">
                <a:solidFill>
                  <a:srgbClr val="FFFF00"/>
                </a:solidFill>
              </a:rPr>
              <a:t/>
            </a:r>
            <a:br>
              <a:rPr lang="en-US" sz="3600" b="1" dirty="0" smtClean="0">
                <a:solidFill>
                  <a:srgbClr val="FFFF00"/>
                </a:solidFill>
              </a:rPr>
            </a:br>
            <a:r>
              <a:rPr lang="en-US" sz="3600" b="1" dirty="0" smtClean="0">
                <a:solidFill>
                  <a:srgbClr val="FFFF00"/>
                </a:solidFill>
              </a:rPr>
              <a:t/>
            </a:r>
            <a:br>
              <a:rPr lang="en-US" sz="3600" b="1" dirty="0" smtClean="0">
                <a:solidFill>
                  <a:srgbClr val="FFFF00"/>
                </a:solidFill>
              </a:rPr>
            </a:br>
            <a:r>
              <a:rPr lang="en-US" sz="3600" b="1" dirty="0" smtClean="0">
                <a:solidFill>
                  <a:srgbClr val="FFFF00"/>
                </a:solidFill>
              </a:rPr>
              <a:t>Get us ready for ‘PRECISION MEDICINE’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823280"/>
            <a:ext cx="9144000" cy="1458301"/>
          </a:xfrm>
        </p:spPr>
        <p:txBody>
          <a:bodyPr>
            <a:noAutofit/>
          </a:bodyPr>
          <a:lstStyle/>
          <a:p>
            <a:endParaRPr lang="en-US" sz="700" dirty="0" smtClean="0"/>
          </a:p>
        </p:txBody>
      </p:sp>
    </p:spTree>
    <p:extLst>
      <p:ext uri="{BB962C8B-B14F-4D97-AF65-F5344CB8AC3E}">
        <p14:creationId xmlns:p14="http://schemas.microsoft.com/office/powerpoint/2010/main" val="342428463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Box 3"/>
          <p:cNvSpPr txBox="1">
            <a:spLocks noChangeArrowheads="1"/>
          </p:cNvSpPr>
          <p:nvPr/>
        </p:nvSpPr>
        <p:spPr bwMode="auto">
          <a:xfrm>
            <a:off x="0" y="0"/>
            <a:ext cx="9144000" cy="603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1800">
                <a:solidFill>
                  <a:srgbClr val="FFFF00"/>
                </a:solidFill>
              </a:rPr>
              <a:t>	</a:t>
            </a:r>
            <a:r>
              <a:rPr lang="en-US" altLang="en-US">
                <a:solidFill>
                  <a:srgbClr val="FFFF00"/>
                </a:solidFill>
              </a:rPr>
              <a:t>Presenter Disclosure Information</a:t>
            </a:r>
          </a:p>
          <a:p>
            <a:pPr algn="ctr" eaLnBrk="1" hangingPunct="1"/>
            <a:endParaRPr lang="en-US" altLang="en-US">
              <a:solidFill>
                <a:srgbClr val="FFFF00"/>
              </a:solidFill>
            </a:endParaRPr>
          </a:p>
          <a:p>
            <a:pPr algn="ctr" eaLnBrk="1" hangingPunct="1"/>
            <a:r>
              <a:rPr lang="en-US" altLang="en-US">
                <a:solidFill>
                  <a:srgbClr val="FFFF00"/>
                </a:solidFill>
              </a:rPr>
              <a:t>In compliance with the accrediting board policies, the </a:t>
            </a:r>
          </a:p>
          <a:p>
            <a:pPr algn="ctr" eaLnBrk="1" hangingPunct="1"/>
            <a:r>
              <a:rPr lang="en-US" altLang="en-US">
                <a:solidFill>
                  <a:srgbClr val="FFFF00"/>
                </a:solidFill>
              </a:rPr>
              <a:t>American Diabetes Association requires the following </a:t>
            </a:r>
          </a:p>
          <a:p>
            <a:pPr algn="ctr" eaLnBrk="1" hangingPunct="1"/>
            <a:r>
              <a:rPr lang="en-US" altLang="en-US">
                <a:solidFill>
                  <a:srgbClr val="FFFF00"/>
                </a:solidFill>
              </a:rPr>
              <a:t>		disclosure to the participants:</a:t>
            </a:r>
          </a:p>
          <a:p>
            <a:pPr eaLnBrk="1" hangingPunct="1"/>
            <a:endParaRPr lang="en-US" altLang="en-US">
              <a:solidFill>
                <a:srgbClr val="FFFF00"/>
              </a:solidFill>
            </a:endParaRPr>
          </a:p>
          <a:p>
            <a:pPr eaLnBrk="1" hangingPunct="1"/>
            <a:r>
              <a:rPr lang="en-US" altLang="en-US">
                <a:solidFill>
                  <a:srgbClr val="FFFF00"/>
                </a:solidFill>
              </a:rPr>
              <a:t>							</a:t>
            </a:r>
            <a:r>
              <a:rPr lang="en-US" altLang="en-US" sz="3200">
                <a:solidFill>
                  <a:srgbClr val="FFFF00"/>
                </a:solidFill>
              </a:rPr>
              <a:t>Stanley Schwartz</a:t>
            </a:r>
          </a:p>
          <a:p>
            <a:pPr eaLnBrk="1" hangingPunct="1"/>
            <a:endParaRPr lang="en-US" altLang="en-US" sz="1800">
              <a:solidFill>
                <a:srgbClr val="FFFF00"/>
              </a:solidFill>
            </a:endParaRPr>
          </a:p>
          <a:p>
            <a:pPr eaLnBrk="1" hangingPunct="1"/>
            <a:r>
              <a:rPr lang="en-US" altLang="en-US" sz="1800">
                <a:solidFill>
                  <a:srgbClr val="FFFF00"/>
                </a:solidFill>
              </a:rPr>
              <a:t>  Research Support: 0</a:t>
            </a:r>
          </a:p>
          <a:p>
            <a:pPr eaLnBrk="1" hangingPunct="1"/>
            <a:r>
              <a:rPr lang="en-US" altLang="en-US" sz="1800">
                <a:solidFill>
                  <a:srgbClr val="FFFF00"/>
                </a:solidFill>
              </a:rPr>
              <a:t>  Employee: 0</a:t>
            </a:r>
          </a:p>
          <a:p>
            <a:pPr eaLnBrk="1" hangingPunct="1"/>
            <a:r>
              <a:rPr lang="en-US" altLang="en-US" sz="1800">
                <a:solidFill>
                  <a:srgbClr val="FFFF00"/>
                </a:solidFill>
              </a:rPr>
              <a:t>  Board Member/Advisory Panel: </a:t>
            </a:r>
            <a:r>
              <a:rPr lang="en-US" altLang="en-US">
                <a:solidFill>
                  <a:schemeClr val="bg1"/>
                </a:solidFill>
              </a:rPr>
              <a:t>Janssen, Merck, AZ-BMS, BI-Lilly, Salix, 						                  Novo, Takeda, Genesis Biotechnology Group</a:t>
            </a:r>
          </a:p>
          <a:p>
            <a:pPr eaLnBrk="1" hangingPunct="1"/>
            <a:r>
              <a:rPr lang="en-US" altLang="en-US" sz="1800">
                <a:solidFill>
                  <a:srgbClr val="FFFF00"/>
                </a:solidFill>
              </a:rPr>
              <a:t>  Stock/Shareholder: 0</a:t>
            </a:r>
          </a:p>
          <a:p>
            <a:pPr eaLnBrk="1" hangingPunct="1"/>
            <a:r>
              <a:rPr lang="en-US" altLang="en-US" sz="1800">
                <a:solidFill>
                  <a:srgbClr val="FFFF00"/>
                </a:solidFill>
              </a:rPr>
              <a:t>  Consultant:                                     </a:t>
            </a:r>
            <a:r>
              <a:rPr lang="en-US" altLang="en-US">
                <a:solidFill>
                  <a:schemeClr val="bg1"/>
                </a:solidFill>
              </a:rPr>
              <a:t>NIH RO1  DK085212, Struan Grant PI</a:t>
            </a:r>
          </a:p>
          <a:p>
            <a:pPr eaLnBrk="1" hangingPunct="1"/>
            <a:r>
              <a:rPr lang="en-US" altLang="en-US" sz="1800">
                <a:solidFill>
                  <a:srgbClr val="FFFF00"/>
                </a:solidFill>
              </a:rPr>
              <a:t>  Other: Speaker’s Bureaus:           </a:t>
            </a:r>
            <a:r>
              <a:rPr lang="en-US" altLang="en-US">
                <a:solidFill>
                  <a:schemeClr val="bg1"/>
                </a:solidFill>
              </a:rPr>
              <a:t>Takeda, Janssen, Merck, Novo, Salix, BI-LILLY, 						          Eisai, AZ-Int’l, GSK, Amgen</a:t>
            </a:r>
          </a:p>
          <a:p>
            <a:pPr eaLnBrk="1" hangingPunct="1"/>
            <a:endParaRPr lang="en-US" altLang="en-US" sz="180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05963"/>
      </p:ext>
    </p:extLst>
  </p:cSld>
  <p:clrMapOvr>
    <a:masterClrMapping/>
  </p:clrMapOvr>
  <p:transition xmlns:p14="http://schemas.microsoft.com/office/powerpoint/2010/main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7467"/>
            <a:ext cx="8229600" cy="1334029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FFFF00"/>
                </a:solidFill>
              </a:rPr>
              <a:t>Purely Clinical Answer</a:t>
            </a:r>
            <a:br>
              <a:rPr lang="en-US" sz="4000" b="1" dirty="0">
                <a:solidFill>
                  <a:srgbClr val="FFFF00"/>
                </a:solidFill>
              </a:rPr>
            </a:br>
            <a:r>
              <a:rPr lang="en-US" sz="2800" dirty="0" smtClean="0">
                <a:solidFill>
                  <a:srgbClr val="FFFF00"/>
                </a:solidFill>
              </a:rPr>
              <a:t>Empiric, Pragmatic Approach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0740"/>
            <a:ext cx="8229600" cy="165363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2400" dirty="0" smtClean="0">
                <a:solidFill>
                  <a:srgbClr val="FFFF00"/>
                </a:solidFill>
              </a:rPr>
              <a:t>				</a:t>
            </a:r>
            <a:r>
              <a:rPr lang="en-US" sz="2400" dirty="0" smtClean="0">
                <a:solidFill>
                  <a:schemeClr val="bg1"/>
                </a:solidFill>
              </a:rPr>
              <a:t>It doesn’t matter which label is applied </a:t>
            </a:r>
            <a:r>
              <a:rPr lang="en-US" sz="2400" dirty="0" smtClean="0">
                <a:solidFill>
                  <a:schemeClr val="bg1"/>
                </a:solidFill>
                <a:sym typeface="Wingdings"/>
              </a:rPr>
              <a:t></a:t>
            </a:r>
          </a:p>
          <a:p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04178" y="2286009"/>
            <a:ext cx="8057434" cy="1136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  <a:sym typeface="Wingding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2523107"/>
            <a:ext cx="9144000" cy="353477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463550" lvl="0" indent="-4635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sz="3600" dirty="0">
                <a:solidFill>
                  <a:srgbClr val="FFFF00"/>
                </a:solidFill>
                <a:sym typeface="Wingdings"/>
              </a:rPr>
              <a:t>Insulin</a:t>
            </a:r>
            <a:r>
              <a:rPr lang="en-US" sz="3600" dirty="0" smtClean="0">
                <a:solidFill>
                  <a:srgbClr val="FFFF00"/>
                </a:solidFill>
                <a:sym typeface="Wingdings"/>
              </a:rPr>
              <a:t>-Dependent</a:t>
            </a:r>
          </a:p>
          <a:p>
            <a:pPr marL="920750" lvl="1" indent="-4635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sz="3100" dirty="0" smtClean="0">
                <a:solidFill>
                  <a:schemeClr val="bg1"/>
                </a:solidFill>
                <a:sym typeface="Wingdings"/>
              </a:rPr>
              <a:t>DKA- ketosis </a:t>
            </a:r>
            <a:r>
              <a:rPr lang="en-US" sz="3100" dirty="0">
                <a:solidFill>
                  <a:schemeClr val="bg1"/>
                </a:solidFill>
                <a:sym typeface="Wingdings"/>
              </a:rPr>
              <a:t>prone </a:t>
            </a:r>
            <a:r>
              <a:rPr lang="en-US" sz="3100" dirty="0" smtClean="0">
                <a:solidFill>
                  <a:schemeClr val="bg1"/>
                </a:solidFill>
                <a:sym typeface="Wingdings"/>
              </a:rPr>
              <a:t>: insulin needed </a:t>
            </a:r>
            <a:r>
              <a:rPr lang="en-US" sz="3100" dirty="0">
                <a:solidFill>
                  <a:schemeClr val="bg1"/>
                </a:solidFill>
                <a:sym typeface="Wingdings"/>
              </a:rPr>
              <a:t>for survival</a:t>
            </a:r>
            <a:endParaRPr lang="en-US" sz="4100" dirty="0">
              <a:solidFill>
                <a:schemeClr val="bg1"/>
              </a:solidFill>
              <a:sym typeface="Wingdings"/>
            </a:endParaRPr>
          </a:p>
          <a:p>
            <a:pPr marL="463550" marR="0" lvl="0" indent="-463550" algn="l" defTabSz="4572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 smtClean="0">
                <a:solidFill>
                  <a:srgbClr val="FFFF00"/>
                </a:solidFill>
                <a:sym typeface="Wingdings"/>
              </a:rPr>
              <a:t>OR NOT</a:t>
            </a:r>
            <a:r>
              <a:rPr lang="en-US" sz="3600" dirty="0" smtClean="0">
                <a:solidFill>
                  <a:schemeClr val="bg1"/>
                </a:solidFill>
                <a:sym typeface="Wingdings"/>
              </a:rPr>
              <a:t>- Everyone </a:t>
            </a:r>
            <a:r>
              <a:rPr lang="en-US" sz="3600" dirty="0">
                <a:solidFill>
                  <a:schemeClr val="bg1"/>
                </a:solidFill>
                <a:sym typeface="Wingdings"/>
              </a:rPr>
              <a:t>else</a:t>
            </a:r>
          </a:p>
          <a:p>
            <a:pPr marL="736600" indent="-341313">
              <a:lnSpc>
                <a:spcPct val="120000"/>
              </a:lnSpc>
              <a:spcBef>
                <a:spcPts val="768"/>
              </a:spcBef>
              <a:buClr>
                <a:schemeClr val="bg1"/>
              </a:buClr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3400" dirty="0">
                <a:solidFill>
                  <a:schemeClr val="bg1"/>
                </a:solidFill>
                <a:sym typeface="Wingdings"/>
              </a:rPr>
              <a:t>Use ‘best clinical guess’; ‘label’ </a:t>
            </a:r>
            <a:r>
              <a:rPr lang="en-US" sz="3400" dirty="0" smtClean="0">
                <a:solidFill>
                  <a:schemeClr val="bg1"/>
                </a:solidFill>
                <a:sym typeface="Wingdings"/>
              </a:rPr>
              <a:t>patient; Independent </a:t>
            </a:r>
            <a:r>
              <a:rPr lang="en-US" sz="3400" dirty="0">
                <a:solidFill>
                  <a:schemeClr val="bg1"/>
                </a:solidFill>
                <a:sym typeface="Wingdings"/>
              </a:rPr>
              <a:t>of age</a:t>
            </a:r>
          </a:p>
          <a:p>
            <a:pPr marL="736600" indent="-341313">
              <a:lnSpc>
                <a:spcPct val="120000"/>
              </a:lnSpc>
              <a:spcBef>
                <a:spcPts val="768"/>
              </a:spcBef>
              <a:buClr>
                <a:schemeClr val="bg1"/>
              </a:buClr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3400" dirty="0">
                <a:solidFill>
                  <a:schemeClr val="bg1"/>
                </a:solidFill>
                <a:sym typeface="Wingdings"/>
              </a:rPr>
              <a:t>Treat ‘as needed’ to get glycemic control, </a:t>
            </a:r>
            <a:endParaRPr lang="en-US" sz="3400" dirty="0" smtClean="0">
              <a:solidFill>
                <a:schemeClr val="bg1"/>
              </a:solidFill>
              <a:sym typeface="Wingdings"/>
            </a:endParaRPr>
          </a:p>
          <a:p>
            <a:pPr marL="736600" indent="-341313">
              <a:lnSpc>
                <a:spcPct val="120000"/>
              </a:lnSpc>
              <a:spcBef>
                <a:spcPts val="768"/>
              </a:spcBef>
              <a:buClr>
                <a:schemeClr val="bg1"/>
              </a:buClr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3400" dirty="0">
                <a:solidFill>
                  <a:schemeClr val="bg1"/>
                </a:solidFill>
                <a:sym typeface="Wingdings"/>
              </a:rPr>
              <a:t>(</a:t>
            </a:r>
            <a:r>
              <a:rPr lang="en-US" sz="3400" dirty="0" smtClean="0">
                <a:solidFill>
                  <a:schemeClr val="bg1"/>
                </a:solidFill>
                <a:sym typeface="Wingdings"/>
              </a:rPr>
              <a:t>but must </a:t>
            </a:r>
            <a:r>
              <a:rPr lang="en-US" sz="3400" dirty="0">
                <a:solidFill>
                  <a:schemeClr val="bg1"/>
                </a:solidFill>
                <a:sym typeface="Wingdings"/>
              </a:rPr>
              <a:t>work under constraints of current ‘definitions’ for the classification of </a:t>
            </a:r>
            <a:r>
              <a:rPr lang="en-US" sz="3400" dirty="0" smtClean="0">
                <a:solidFill>
                  <a:schemeClr val="bg1"/>
                </a:solidFill>
                <a:sym typeface="Wingdings"/>
              </a:rPr>
              <a:t>T2D- per </a:t>
            </a:r>
            <a:r>
              <a:rPr lang="en-US" sz="3400" dirty="0" err="1" smtClean="0">
                <a:solidFill>
                  <a:schemeClr val="bg1"/>
                </a:solidFill>
                <a:sym typeface="Wingdings"/>
              </a:rPr>
              <a:t>payors</a:t>
            </a:r>
            <a:r>
              <a:rPr lang="en-US" sz="3400" dirty="0" smtClean="0">
                <a:solidFill>
                  <a:schemeClr val="bg1"/>
                </a:solidFill>
                <a:sym typeface="Wingdings"/>
              </a:rPr>
              <a:t>/ governments)</a:t>
            </a:r>
            <a:endParaRPr lang="en-US" sz="3400" dirty="0">
              <a:solidFill>
                <a:schemeClr val="bg1"/>
              </a:solidFill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79462959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shot 2015-09-18 10.44.3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" y="190500"/>
            <a:ext cx="9017000" cy="4660900"/>
          </a:xfrm>
          <a:prstGeom prst="rect">
            <a:avLst/>
          </a:prstGeom>
        </p:spPr>
      </p:pic>
      <p:pic>
        <p:nvPicPr>
          <p:cNvPr id="5" name="Picture 4" descr="Screenshot 2015-09-16 13.24.2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568" y="4851400"/>
            <a:ext cx="4175731" cy="20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576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3" name="Rectangle 7171"/>
          <p:cNvSpPr>
            <a:spLocks noGrp="1" noChangeArrowheads="1"/>
          </p:cNvSpPr>
          <p:nvPr>
            <p:ph type="title"/>
          </p:nvPr>
        </p:nvSpPr>
        <p:spPr>
          <a:xfrm>
            <a:off x="-1" y="532673"/>
            <a:ext cx="9144000" cy="978627"/>
          </a:xfrm>
          <a:noFill/>
          <a:ln/>
          <a:extLs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/>
          <a:p>
            <a:pPr>
              <a:lnSpc>
                <a:spcPts val="3900"/>
              </a:lnSpc>
            </a:pPr>
            <a:r>
              <a:rPr lang="en-US" b="1" dirty="0">
                <a:solidFill>
                  <a:srgbClr val="FFFF00"/>
                </a:solidFill>
              </a:rPr>
              <a:t>Current </a:t>
            </a:r>
            <a:r>
              <a:rPr lang="en-US" b="1" dirty="0" smtClean="0">
                <a:solidFill>
                  <a:srgbClr val="FFFF00"/>
                </a:solidFill>
              </a:rPr>
              <a:t>DM Classification Failing</a:t>
            </a:r>
            <a:br>
              <a:rPr lang="en-US" b="1" dirty="0" smtClean="0">
                <a:solidFill>
                  <a:srgbClr val="FFFF00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(Certainly appropriate with knowledge available when current classification adopted)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BUT WE’VE LEARNED SO MUCH MORE</a:t>
            </a:r>
            <a:r>
              <a:rPr lang="en-US" sz="1800" b="1" dirty="0" smtClean="0">
                <a:solidFill>
                  <a:schemeClr val="bg1"/>
                </a:solidFill>
              </a:rPr>
              <a:t/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rgbClr val="FFFF00"/>
                </a:solidFill>
              </a:rPr>
              <a:t> 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3" name="Rectangle 7171"/>
          <p:cNvSpPr txBox="1">
            <a:spLocks noChangeArrowheads="1"/>
          </p:cNvSpPr>
          <p:nvPr/>
        </p:nvSpPr>
        <p:spPr>
          <a:xfrm>
            <a:off x="2" y="3448768"/>
            <a:ext cx="9143998" cy="2018535"/>
          </a:xfrm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Autofit/>
          </a:bodyPr>
          <a:lstStyle/>
          <a:p>
            <a:pPr marL="457200" lvl="0" indent="-457200">
              <a:lnSpc>
                <a:spcPts val="3500"/>
              </a:lnSpc>
              <a:spcBef>
                <a:spcPct val="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2600" dirty="0">
                <a:solidFill>
                  <a:srgbClr val="FFFF00"/>
                </a:solidFill>
              </a:rPr>
              <a:t>Immune destruction of </a:t>
            </a:r>
            <a:r>
              <a:rPr lang="el-GR" sz="2600" dirty="0">
                <a:solidFill>
                  <a:srgbClr val="FFFF00"/>
                </a:solidFill>
              </a:rPr>
              <a:t>β-</a:t>
            </a:r>
            <a:r>
              <a:rPr lang="en-US" sz="2600" dirty="0">
                <a:solidFill>
                  <a:srgbClr val="FFFF00"/>
                </a:solidFill>
              </a:rPr>
              <a:t>cells </a:t>
            </a:r>
            <a:r>
              <a:rPr lang="en-US" sz="2600" dirty="0" smtClean="0">
                <a:solidFill>
                  <a:srgbClr val="FFFF00"/>
                </a:solidFill>
              </a:rPr>
              <a:t>/ and Insulin Resistance</a:t>
            </a:r>
          </a:p>
          <a:p>
            <a:pPr lvl="0">
              <a:lnSpc>
                <a:spcPts val="3500"/>
              </a:lnSpc>
              <a:spcBef>
                <a:spcPct val="0"/>
              </a:spcBef>
              <a:buSzPct val="90000"/>
              <a:defRPr/>
            </a:pPr>
            <a:r>
              <a:rPr lang="en-US" sz="2600" dirty="0">
                <a:solidFill>
                  <a:srgbClr val="FFFF00"/>
                </a:solidFill>
              </a:rPr>
              <a:t>	</a:t>
            </a:r>
            <a:r>
              <a:rPr lang="en-US" sz="2600" dirty="0" smtClean="0">
                <a:solidFill>
                  <a:srgbClr val="FFFF00"/>
                </a:solidFill>
              </a:rPr>
              <a:t>is used as basis of 	distinction between T1D, and T2D</a:t>
            </a:r>
          </a:p>
          <a:p>
            <a:pPr lvl="0">
              <a:lnSpc>
                <a:spcPts val="3500"/>
              </a:lnSpc>
              <a:spcBef>
                <a:spcPct val="0"/>
              </a:spcBef>
              <a:buSzPct val="90000"/>
              <a:defRPr/>
            </a:pPr>
            <a:r>
              <a:rPr lang="en-US" sz="2600" dirty="0">
                <a:solidFill>
                  <a:srgbClr val="FFFF00"/>
                </a:solidFill>
              </a:rPr>
              <a:t>	</a:t>
            </a:r>
            <a:r>
              <a:rPr lang="en-US" sz="2600" dirty="0" smtClean="0">
                <a:solidFill>
                  <a:srgbClr val="FFFF00"/>
                </a:solidFill>
              </a:rPr>
              <a:t>	 and all other sub-types of DM</a:t>
            </a:r>
          </a:p>
          <a:p>
            <a:pPr lvl="0">
              <a:lnSpc>
                <a:spcPts val="3500"/>
              </a:lnSpc>
              <a:spcBef>
                <a:spcPct val="0"/>
              </a:spcBef>
              <a:buSzPct val="90000"/>
              <a:defRPr/>
            </a:pPr>
            <a:endParaRPr lang="en-US" sz="2600" dirty="0" smtClean="0">
              <a:solidFill>
                <a:schemeClr val="bg1"/>
              </a:solidFill>
            </a:endParaRPr>
          </a:p>
          <a:p>
            <a:pPr marL="457200" lvl="0" indent="-457200">
              <a:lnSpc>
                <a:spcPts val="3500"/>
              </a:lnSpc>
              <a:spcBef>
                <a:spcPct val="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2600" dirty="0" smtClean="0">
                <a:solidFill>
                  <a:schemeClr val="bg1"/>
                </a:solidFill>
              </a:rPr>
              <a:t>Diagnosis </a:t>
            </a:r>
            <a:r>
              <a:rPr lang="en-US" sz="2600" dirty="0">
                <a:solidFill>
                  <a:schemeClr val="bg1"/>
                </a:solidFill>
              </a:rPr>
              <a:t>is </a:t>
            </a:r>
            <a:r>
              <a:rPr lang="en-US" sz="2600" dirty="0" smtClean="0">
                <a:solidFill>
                  <a:schemeClr val="bg1"/>
                </a:solidFill>
              </a:rPr>
              <a:t>often </a:t>
            </a:r>
            <a:r>
              <a:rPr lang="en-US" sz="2600" i="1" dirty="0" smtClean="0">
                <a:solidFill>
                  <a:srgbClr val="FFFF00"/>
                </a:solidFill>
              </a:rPr>
              <a:t>imprecise</a:t>
            </a:r>
          </a:p>
          <a:p>
            <a:pPr marL="914400" lvl="1" indent="-457200">
              <a:lnSpc>
                <a:spcPts val="3500"/>
              </a:lnSpc>
              <a:spcBef>
                <a:spcPct val="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2600" i="1" dirty="0" smtClean="0">
                <a:solidFill>
                  <a:schemeClr val="bg1"/>
                </a:solidFill>
              </a:rPr>
              <a:t>Flatbush DM- present in DKA- ‘turn out to be T2DM’</a:t>
            </a:r>
          </a:p>
          <a:p>
            <a:pPr marL="914400" lvl="1" indent="-457200">
              <a:lnSpc>
                <a:spcPts val="3500"/>
              </a:lnSpc>
              <a:spcBef>
                <a:spcPct val="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2600" i="1" dirty="0" smtClean="0">
                <a:solidFill>
                  <a:schemeClr val="bg1"/>
                </a:solidFill>
              </a:rPr>
              <a:t>LADA- Adults who look like ‘typical T1DM’</a:t>
            </a:r>
          </a:p>
          <a:p>
            <a:pPr marL="914400" lvl="1" indent="-457200">
              <a:lnSpc>
                <a:spcPts val="3500"/>
              </a:lnSpc>
              <a:spcBef>
                <a:spcPct val="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2600" i="1" dirty="0" smtClean="0">
                <a:solidFill>
                  <a:schemeClr val="bg1"/>
                </a:solidFill>
              </a:rPr>
              <a:t>Antibody positive who look like ‘T2DM’</a:t>
            </a:r>
          </a:p>
          <a:p>
            <a:pPr marL="914400" lvl="1" indent="-457200">
              <a:lnSpc>
                <a:spcPts val="3500"/>
              </a:lnSpc>
              <a:spcBef>
                <a:spcPct val="0"/>
              </a:spcBef>
              <a:buSzPct val="90000"/>
              <a:buFont typeface="Arial" panose="020B0604020202020204" pitchFamily="34" charset="0"/>
              <a:buChar char="•"/>
              <a:defRPr/>
            </a:pPr>
            <a:r>
              <a:rPr lang="en-US" sz="2600" i="1" dirty="0" smtClean="0">
                <a:solidFill>
                  <a:schemeClr val="bg1"/>
                </a:solidFill>
              </a:rPr>
              <a:t>T1DM with Insulin Resistance (like T2DM)</a:t>
            </a:r>
          </a:p>
          <a:p>
            <a:pPr lvl="0">
              <a:lnSpc>
                <a:spcPts val="3500"/>
              </a:lnSpc>
              <a:spcBef>
                <a:spcPct val="0"/>
              </a:spcBef>
              <a:buSzPct val="90000"/>
              <a:defRPr/>
            </a:pPr>
            <a:r>
              <a:rPr lang="en-US" sz="2600" i="1" dirty="0" err="1" smtClean="0">
                <a:solidFill>
                  <a:schemeClr val="bg1"/>
                </a:solidFill>
              </a:rPr>
              <a:t>Ie</a:t>
            </a:r>
            <a:r>
              <a:rPr lang="en-US" sz="2600" i="1" dirty="0" smtClean="0">
                <a:solidFill>
                  <a:schemeClr val="bg1"/>
                </a:solidFill>
              </a:rPr>
              <a:t>: </a:t>
            </a:r>
            <a:r>
              <a:rPr lang="en-US" sz="2600" dirty="0" smtClean="0">
                <a:solidFill>
                  <a:schemeClr val="bg1"/>
                </a:solidFill>
              </a:rPr>
              <a:t>Complicated by extensive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overlap</a:t>
            </a:r>
            <a:r>
              <a:rPr kumimoji="0" lang="en-US" sz="2600" b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</a:t>
            </a:r>
          </a:p>
          <a:p>
            <a:pPr lvl="0">
              <a:lnSpc>
                <a:spcPts val="3500"/>
              </a:lnSpc>
              <a:spcBef>
                <a:spcPct val="0"/>
              </a:spcBef>
              <a:buSzPct val="90000"/>
              <a:defRPr/>
            </a:pPr>
            <a:r>
              <a:rPr kumimoji="0" lang="en-US" sz="2600" b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yet distinct differences</a:t>
            </a:r>
            <a:r>
              <a:rPr kumimoji="0" lang="en-US" sz="2600" b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in etiology and phenotype</a:t>
            </a:r>
            <a:endParaRPr kumimoji="0" lang="en-US" sz="2600" b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lvl="0">
              <a:spcBef>
                <a:spcPct val="0"/>
              </a:spcBef>
              <a:buSzPct val="90000"/>
              <a:buFont typeface="Wingdings" pitchFamily="2" charset="2"/>
              <a:buChar char="Ø"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2" name="Picture 1" descr="Screenshot 2015-09-18 10.40.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9" y="4689073"/>
            <a:ext cx="2285999" cy="216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86327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549" y="408553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FF00"/>
                </a:solidFill>
              </a:rPr>
              <a:t>Definitions: T1D, ‘LADA’, T2D</a:t>
            </a:r>
            <a:br>
              <a:rPr lang="en-US" sz="3600" b="1" dirty="0">
                <a:solidFill>
                  <a:srgbClr val="FFFF00"/>
                </a:solidFill>
              </a:rPr>
            </a:br>
            <a:r>
              <a:rPr lang="en-US" sz="2800" dirty="0" smtClean="0">
                <a:solidFill>
                  <a:srgbClr val="FFFF00"/>
                </a:solidFill>
              </a:rPr>
              <a:t>May Seem Precise BUT…, </a:t>
            </a:r>
            <a:r>
              <a:rPr lang="en-US" sz="2800" dirty="0">
                <a:solidFill>
                  <a:srgbClr val="FFFF00"/>
                </a:solidFill>
              </a:rPr>
              <a:t>Overlapping </a:t>
            </a:r>
            <a:r>
              <a:rPr lang="en-US" sz="2800" dirty="0" smtClean="0">
                <a:solidFill>
                  <a:srgbClr val="FFFF00"/>
                </a:solidFill>
              </a:rPr>
              <a:t>Phenotypes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18615" y="1985748"/>
            <a:ext cx="8096534" cy="2053989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400" b="1" dirty="0" smtClean="0">
                <a:solidFill>
                  <a:srgbClr val="FFFF00"/>
                </a:solidFill>
              </a:rPr>
              <a:t>T1D </a:t>
            </a:r>
            <a:r>
              <a:rPr lang="en-US" sz="1800" dirty="0" smtClean="0">
                <a:solidFill>
                  <a:schemeClr val="bg1"/>
                </a:solidFill>
              </a:rPr>
              <a:t>(</a:t>
            </a:r>
            <a:r>
              <a:rPr lang="en-US" sz="1800" b="1" dirty="0" smtClean="0">
                <a:solidFill>
                  <a:schemeClr val="bg1"/>
                </a:solidFill>
              </a:rPr>
              <a:t>Formerly-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b="1" dirty="0" smtClean="0">
                <a:solidFill>
                  <a:schemeClr val="bg1"/>
                </a:solidFill>
              </a:rPr>
              <a:t>IDDM, juvenile </a:t>
            </a:r>
            <a:r>
              <a:rPr lang="en-US" sz="1800" b="1" dirty="0">
                <a:solidFill>
                  <a:schemeClr val="bg1"/>
                </a:solidFill>
              </a:rPr>
              <a:t>diabetes</a:t>
            </a:r>
            <a:r>
              <a:rPr lang="en-US" sz="1800" dirty="0" smtClean="0">
                <a:solidFill>
                  <a:schemeClr val="bg1"/>
                </a:solidFill>
              </a:rPr>
              <a:t>) </a:t>
            </a:r>
          </a:p>
          <a:p>
            <a:pPr>
              <a:lnSpc>
                <a:spcPts val="2700"/>
              </a:lnSpc>
            </a:pPr>
            <a:r>
              <a:rPr lang="en-US" sz="2000" dirty="0" smtClean="0">
                <a:solidFill>
                  <a:schemeClr val="bg1"/>
                </a:solidFill>
              </a:rPr>
              <a:t>Hyperglycemia </a:t>
            </a:r>
            <a:r>
              <a:rPr lang="en-US" sz="2000" dirty="0">
                <a:solidFill>
                  <a:schemeClr val="bg1"/>
                </a:solidFill>
              </a:rPr>
              <a:t>resulting from </a:t>
            </a:r>
            <a:r>
              <a:rPr lang="en-US" sz="2000" dirty="0" smtClean="0">
                <a:solidFill>
                  <a:schemeClr val="bg1"/>
                </a:solidFill>
              </a:rPr>
              <a:t>autoimmune </a:t>
            </a:r>
            <a:r>
              <a:rPr lang="en-US" sz="2000" dirty="0">
                <a:solidFill>
                  <a:schemeClr val="bg1"/>
                </a:solidFill>
              </a:rPr>
              <a:t>destruction </a:t>
            </a:r>
            <a:endParaRPr lang="en-US" sz="2000" dirty="0" smtClean="0">
              <a:solidFill>
                <a:schemeClr val="bg1"/>
              </a:solidFill>
            </a:endParaRPr>
          </a:p>
          <a:p>
            <a:pPr marL="0" indent="0">
              <a:lnSpc>
                <a:spcPts val="2700"/>
              </a:lnSpc>
              <a:buNone/>
            </a:pPr>
            <a:r>
              <a:rPr lang="en-US" sz="2000" dirty="0">
                <a:solidFill>
                  <a:schemeClr val="bg1"/>
                </a:solidFill>
              </a:rPr>
              <a:t>	</a:t>
            </a:r>
            <a:r>
              <a:rPr lang="en-US" sz="2000" dirty="0" smtClean="0">
                <a:solidFill>
                  <a:schemeClr val="bg1"/>
                </a:solidFill>
              </a:rPr>
              <a:t>	of insulin-producing </a:t>
            </a:r>
            <a:r>
              <a:rPr lang="en-US" sz="2000" dirty="0">
                <a:solidFill>
                  <a:schemeClr val="bg1"/>
                </a:solidFill>
              </a:rPr>
              <a:t>beta cells in the </a:t>
            </a:r>
            <a:r>
              <a:rPr lang="en-US" sz="2000" dirty="0" smtClean="0">
                <a:solidFill>
                  <a:schemeClr val="bg1"/>
                </a:solidFill>
              </a:rPr>
              <a:t>pancreas</a:t>
            </a:r>
          </a:p>
          <a:p>
            <a:pPr>
              <a:lnSpc>
                <a:spcPts val="2700"/>
              </a:lnSpc>
            </a:pPr>
            <a:r>
              <a:rPr lang="en-US" sz="2000" dirty="0" smtClean="0">
                <a:solidFill>
                  <a:srgbClr val="FFFF00"/>
                </a:solidFill>
              </a:rPr>
              <a:t>Insulin </a:t>
            </a:r>
            <a:r>
              <a:rPr lang="en-US" sz="2000" dirty="0">
                <a:solidFill>
                  <a:srgbClr val="FFFF00"/>
                </a:solidFill>
              </a:rPr>
              <a:t>therapy is </a:t>
            </a:r>
            <a:r>
              <a:rPr lang="en-US" sz="2000" dirty="0" smtClean="0">
                <a:solidFill>
                  <a:srgbClr val="FFFF00"/>
                </a:solidFill>
              </a:rPr>
              <a:t>necessary for </a:t>
            </a:r>
            <a:r>
              <a:rPr lang="en-US" sz="2000" dirty="0">
                <a:solidFill>
                  <a:srgbClr val="FFFF00"/>
                </a:solidFill>
              </a:rPr>
              <a:t>survival = </a:t>
            </a:r>
            <a:r>
              <a:rPr lang="en-US" sz="2000" dirty="0" smtClean="0">
                <a:solidFill>
                  <a:srgbClr val="FFFF00"/>
                </a:solidFill>
              </a:rPr>
              <a:t>insulin-dependent</a:t>
            </a:r>
          </a:p>
          <a:p>
            <a:pPr lvl="1">
              <a:lnSpc>
                <a:spcPts val="2700"/>
              </a:lnSpc>
            </a:pPr>
            <a:r>
              <a:rPr lang="en-US" sz="1800" dirty="0" smtClean="0">
                <a:solidFill>
                  <a:srgbClr val="FFFF00"/>
                </a:solidFill>
              </a:rPr>
              <a:t>Insurers/gov’t </a:t>
            </a:r>
            <a:r>
              <a:rPr lang="en-US" sz="1800" dirty="0">
                <a:solidFill>
                  <a:srgbClr val="FFFF00"/>
                </a:solidFill>
              </a:rPr>
              <a:t>don’t </a:t>
            </a:r>
            <a:r>
              <a:rPr lang="en-US" sz="1800" dirty="0" smtClean="0">
                <a:solidFill>
                  <a:srgbClr val="FFFF00"/>
                </a:solidFill>
              </a:rPr>
              <a:t>permit </a:t>
            </a:r>
            <a:r>
              <a:rPr lang="en-US" sz="1800" dirty="0">
                <a:solidFill>
                  <a:srgbClr val="FFFF00"/>
                </a:solidFill>
              </a:rPr>
              <a:t>‘adjunctive’ </a:t>
            </a:r>
            <a:r>
              <a:rPr lang="en-US" sz="1800" dirty="0" smtClean="0">
                <a:solidFill>
                  <a:srgbClr val="FFFF00"/>
                </a:solidFill>
              </a:rPr>
              <a:t>therapy</a:t>
            </a:r>
            <a:endParaRPr lang="en-US" sz="1600" dirty="0">
              <a:solidFill>
                <a:srgbClr val="FFFF00"/>
              </a:solidFill>
            </a:endParaRPr>
          </a:p>
        </p:txBody>
      </p:sp>
      <p:sp>
        <p:nvSpPr>
          <p:cNvPr id="8" name="Content Placeholder 6"/>
          <p:cNvSpPr>
            <a:spLocks noGrp="1"/>
          </p:cNvSpPr>
          <p:nvPr>
            <p:ph sz="half" idx="2"/>
          </p:nvPr>
        </p:nvSpPr>
        <p:spPr>
          <a:xfrm>
            <a:off x="518615" y="4913185"/>
            <a:ext cx="8096534" cy="1452352"/>
          </a:xfrm>
        </p:spPr>
        <p:txBody>
          <a:bodyPr>
            <a:normAutofit/>
          </a:bodyPr>
          <a:lstStyle/>
          <a:p>
            <a:pPr>
              <a:lnSpc>
                <a:spcPts val="2700"/>
              </a:lnSpc>
            </a:pPr>
            <a:r>
              <a:rPr lang="en-US" sz="1800" dirty="0" smtClean="0">
                <a:solidFill>
                  <a:srgbClr val="FFFFFF"/>
                </a:solidFill>
              </a:rPr>
              <a:t>Hyperglycemia </a:t>
            </a:r>
            <a:r>
              <a:rPr lang="en-US" sz="1800" dirty="0">
                <a:solidFill>
                  <a:schemeClr val="bg1"/>
                </a:solidFill>
              </a:rPr>
              <a:t>resulting from </a:t>
            </a:r>
            <a:r>
              <a:rPr lang="en-US" sz="1800" dirty="0" smtClean="0">
                <a:solidFill>
                  <a:schemeClr val="bg1"/>
                </a:solidFill>
              </a:rPr>
              <a:t>inadequate </a:t>
            </a:r>
            <a:r>
              <a:rPr lang="en-US" sz="1800" dirty="0" smtClean="0">
                <a:solidFill>
                  <a:srgbClr val="FFFFFF"/>
                </a:solidFill>
              </a:rPr>
              <a:t>insulin/ insulin-effect-, usually in </a:t>
            </a:r>
            <a:r>
              <a:rPr lang="en-US" sz="1800" dirty="0">
                <a:solidFill>
                  <a:srgbClr val="FFFFFF"/>
                </a:solidFill>
              </a:rPr>
              <a:t>the context of insulin </a:t>
            </a:r>
            <a:r>
              <a:rPr lang="en-US" sz="1800" dirty="0" smtClean="0">
                <a:solidFill>
                  <a:srgbClr val="FFFFFF"/>
                </a:solidFill>
              </a:rPr>
              <a:t>resistance </a:t>
            </a:r>
            <a:endParaRPr lang="en-US" sz="1800" dirty="0">
              <a:solidFill>
                <a:srgbClr val="FFFFFF"/>
              </a:solidFill>
            </a:endParaRPr>
          </a:p>
          <a:p>
            <a:pPr>
              <a:lnSpc>
                <a:spcPts val="2700"/>
              </a:lnSpc>
            </a:pPr>
            <a:r>
              <a:rPr lang="en-US" sz="1800" dirty="0" smtClean="0">
                <a:solidFill>
                  <a:srgbClr val="FFFF00"/>
                </a:solidFill>
              </a:rPr>
              <a:t>Insulin </a:t>
            </a:r>
            <a:r>
              <a:rPr lang="en-US" sz="1800" dirty="0">
                <a:solidFill>
                  <a:srgbClr val="FFFF00"/>
                </a:solidFill>
              </a:rPr>
              <a:t>may be ‘needed’ for good control, but not for </a:t>
            </a:r>
            <a:r>
              <a:rPr lang="en-US" sz="1800" dirty="0" smtClean="0">
                <a:solidFill>
                  <a:srgbClr val="FFFF00"/>
                </a:solidFill>
              </a:rPr>
              <a:t>survival</a:t>
            </a:r>
            <a:endParaRPr lang="en-US" sz="1800" dirty="0"/>
          </a:p>
        </p:txBody>
      </p:sp>
      <p:sp>
        <p:nvSpPr>
          <p:cNvPr id="10" name="Content Placeholder 6"/>
          <p:cNvSpPr>
            <a:spLocks noGrp="1"/>
          </p:cNvSpPr>
          <p:nvPr>
            <p:ph sz="half" idx="2"/>
          </p:nvPr>
        </p:nvSpPr>
        <p:spPr>
          <a:xfrm>
            <a:off x="534535" y="4338258"/>
            <a:ext cx="8096534" cy="615879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400" b="1" dirty="0" smtClean="0">
                <a:solidFill>
                  <a:srgbClr val="FFFF00"/>
                </a:solidFill>
              </a:rPr>
              <a:t>T2D</a:t>
            </a:r>
            <a:r>
              <a:rPr lang="en-US" sz="1800" b="1" dirty="0" smtClean="0">
                <a:solidFill>
                  <a:srgbClr val="FFFF00"/>
                </a:solidFill>
              </a:rPr>
              <a:t> </a:t>
            </a:r>
            <a:r>
              <a:rPr lang="en-US" sz="1800" dirty="0" smtClean="0">
                <a:solidFill>
                  <a:schemeClr val="bg1"/>
                </a:solidFill>
              </a:rPr>
              <a:t>(</a:t>
            </a:r>
            <a:r>
              <a:rPr lang="en-US" sz="1800" b="1" dirty="0" smtClean="0">
                <a:solidFill>
                  <a:schemeClr val="bg1"/>
                </a:solidFill>
              </a:rPr>
              <a:t>Formerly-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b="1" dirty="0" smtClean="0">
                <a:solidFill>
                  <a:schemeClr val="bg1"/>
                </a:solidFill>
              </a:rPr>
              <a:t>NIDDM;  adult-onset diabetes)</a:t>
            </a:r>
          </a:p>
        </p:txBody>
      </p:sp>
    </p:spTree>
    <p:extLst>
      <p:ext uri="{BB962C8B-B14F-4D97-AF65-F5344CB8AC3E}">
        <p14:creationId xmlns:p14="http://schemas.microsoft.com/office/powerpoint/2010/main" val="935464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630552" y="5480746"/>
            <a:ext cx="7790117" cy="6737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640080" marR="0" lvl="2" indent="-228600" algn="ctr" defTabSz="4572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bg2"/>
              </a:buClr>
              <a:buSzPct val="90000"/>
              <a:tabLst/>
              <a:defRPr/>
            </a:pPr>
            <a:endParaRPr kumimoji="0" lang="en-US" sz="1200" b="0" i="1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1" name="Content Placeholder 6"/>
          <p:cNvSpPr>
            <a:spLocks noGrp="1"/>
          </p:cNvSpPr>
          <p:nvPr>
            <p:ph sz="half" idx="4294967295"/>
          </p:nvPr>
        </p:nvSpPr>
        <p:spPr>
          <a:xfrm>
            <a:off x="0" y="2220857"/>
            <a:ext cx="9144000" cy="4637143"/>
          </a:xfrm>
          <a:prstGeom prst="rect">
            <a:avLst/>
          </a:prstGeo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</a:pPr>
            <a:r>
              <a:rPr lang="en-US" sz="6000" dirty="0" smtClean="0">
                <a:solidFill>
                  <a:schemeClr val="bg1"/>
                </a:solidFill>
              </a:rPr>
              <a:t>Later </a:t>
            </a:r>
            <a:r>
              <a:rPr lang="en-US" sz="6000" dirty="0">
                <a:solidFill>
                  <a:schemeClr val="bg1"/>
                </a:solidFill>
              </a:rPr>
              <a:t>age; </a:t>
            </a:r>
            <a:r>
              <a:rPr lang="en-US" sz="6000" dirty="0" smtClean="0">
                <a:solidFill>
                  <a:schemeClr val="bg1"/>
                </a:solidFill>
              </a:rPr>
              <a:t>SPIDDM, ‘Slowly </a:t>
            </a:r>
            <a:r>
              <a:rPr lang="en-US" sz="6000" dirty="0">
                <a:solidFill>
                  <a:schemeClr val="bg1"/>
                </a:solidFill>
              </a:rPr>
              <a:t>progressive </a:t>
            </a:r>
            <a:r>
              <a:rPr lang="en-US" sz="6000" dirty="0" smtClean="0">
                <a:solidFill>
                  <a:schemeClr val="bg1"/>
                </a:solidFill>
              </a:rPr>
              <a:t>T1D  </a:t>
            </a:r>
            <a:endParaRPr lang="en-US" sz="6000" dirty="0">
              <a:solidFill>
                <a:schemeClr val="bg1"/>
              </a:solidFill>
            </a:endParaRPr>
          </a:p>
          <a:p>
            <a:pPr lvl="1">
              <a:lnSpc>
                <a:spcPct val="120000"/>
              </a:lnSpc>
            </a:pPr>
            <a:r>
              <a:rPr lang="en-US" sz="6000" dirty="0">
                <a:solidFill>
                  <a:srgbClr val="FFFF00"/>
                </a:solidFill>
              </a:rPr>
              <a:t>‘Slower’ destruction of β-cells than T1D</a:t>
            </a:r>
          </a:p>
          <a:p>
            <a:pPr marL="342900" lvl="2" indent="-342900">
              <a:lnSpc>
                <a:spcPct val="120000"/>
              </a:lnSpc>
              <a:buClr>
                <a:schemeClr val="bg2"/>
              </a:buClr>
              <a:buSzPct val="90000"/>
              <a:defRPr/>
            </a:pPr>
            <a:r>
              <a:rPr lang="en-US" sz="6000" dirty="0">
                <a:solidFill>
                  <a:schemeClr val="bg1"/>
                </a:solidFill>
              </a:rPr>
              <a:t> Antibody positive T2D = ‘T1.5D’ </a:t>
            </a:r>
          </a:p>
          <a:p>
            <a:pPr marL="800100" lvl="3" indent="-342900">
              <a:lnSpc>
                <a:spcPct val="120000"/>
              </a:lnSpc>
              <a:buClr>
                <a:schemeClr val="bg2"/>
              </a:buClr>
              <a:buSzPct val="90000"/>
            </a:pPr>
            <a:r>
              <a:rPr lang="en-US" sz="6000" dirty="0">
                <a:solidFill>
                  <a:srgbClr val="FFFF00"/>
                </a:solidFill>
              </a:rPr>
              <a:t>‘Faster’ destruction of </a:t>
            </a:r>
            <a:r>
              <a:rPr lang="el-GR" sz="6000" dirty="0">
                <a:solidFill>
                  <a:srgbClr val="FFFF00"/>
                </a:solidFill>
              </a:rPr>
              <a:t>β</a:t>
            </a:r>
            <a:r>
              <a:rPr lang="en-US" sz="6000" dirty="0">
                <a:solidFill>
                  <a:srgbClr val="FFFF00"/>
                </a:solidFill>
              </a:rPr>
              <a:t>-cells than in T2D</a:t>
            </a:r>
          </a:p>
          <a:p>
            <a:pPr marL="342900" lvl="2" indent="-342900">
              <a:lnSpc>
                <a:spcPct val="120000"/>
              </a:lnSpc>
              <a:buClr>
                <a:schemeClr val="bg2"/>
              </a:buClr>
              <a:buSzPct val="90000"/>
              <a:defRPr/>
            </a:pPr>
            <a:r>
              <a:rPr lang="en-US" sz="6000" dirty="0">
                <a:solidFill>
                  <a:schemeClr val="bg1"/>
                </a:solidFill>
              </a:rPr>
              <a:t> </a:t>
            </a:r>
            <a:r>
              <a:rPr lang="en-US" sz="6000" dirty="0" smtClean="0">
                <a:solidFill>
                  <a:schemeClr val="bg1"/>
                </a:solidFill>
              </a:rPr>
              <a:t>T-cell </a:t>
            </a:r>
            <a:r>
              <a:rPr lang="en-US" sz="6000" dirty="0">
                <a:solidFill>
                  <a:schemeClr val="bg1"/>
                </a:solidFill>
              </a:rPr>
              <a:t>abnormal </a:t>
            </a:r>
            <a:r>
              <a:rPr lang="en-US" sz="6000" dirty="0" smtClean="0">
                <a:solidFill>
                  <a:schemeClr val="bg1"/>
                </a:solidFill>
              </a:rPr>
              <a:t>SPIDDM</a:t>
            </a:r>
          </a:p>
          <a:p>
            <a:pPr marL="800100" lvl="3" indent="-342900">
              <a:lnSpc>
                <a:spcPct val="120000"/>
              </a:lnSpc>
              <a:buClr>
                <a:schemeClr val="bg2"/>
              </a:buClr>
              <a:buSzPct val="90000"/>
              <a:defRPr/>
            </a:pPr>
            <a:r>
              <a:rPr lang="en-US" sz="6000" dirty="0" smtClean="0">
                <a:solidFill>
                  <a:schemeClr val="bg1"/>
                </a:solidFill>
              </a:rPr>
              <a:t>Antibody negative</a:t>
            </a:r>
          </a:p>
          <a:p>
            <a:pPr marL="342900" lvl="2" indent="-342900">
              <a:lnSpc>
                <a:spcPct val="120000"/>
              </a:lnSpc>
              <a:buClr>
                <a:schemeClr val="bg2"/>
              </a:buClr>
              <a:buSzPct val="90000"/>
              <a:defRPr/>
            </a:pPr>
            <a:r>
              <a:rPr lang="en-US" sz="6000" dirty="0" smtClean="0">
                <a:solidFill>
                  <a:schemeClr val="bg1"/>
                </a:solidFill>
              </a:rPr>
              <a:t>Insulin commonly considered the ‘go to’ drug, even in patients with LADA with retained </a:t>
            </a:r>
            <a:r>
              <a:rPr lang="el-GR" sz="6000" dirty="0" smtClean="0">
                <a:solidFill>
                  <a:schemeClr val="bg1"/>
                </a:solidFill>
              </a:rPr>
              <a:t>β-</a:t>
            </a:r>
            <a:r>
              <a:rPr lang="en-US" sz="6000" dirty="0" smtClean="0">
                <a:solidFill>
                  <a:schemeClr val="bg1"/>
                </a:solidFill>
              </a:rPr>
              <a:t>cell function</a:t>
            </a:r>
          </a:p>
          <a:p>
            <a:pPr marL="342900" lvl="2" indent="-342900">
              <a:lnSpc>
                <a:spcPct val="120000"/>
              </a:lnSpc>
              <a:buClr>
                <a:schemeClr val="bg2"/>
              </a:buClr>
              <a:buSzPct val="90000"/>
              <a:defRPr/>
            </a:pPr>
            <a:endParaRPr lang="en-US" sz="5100" dirty="0" smtClean="0">
              <a:solidFill>
                <a:schemeClr val="bg1"/>
              </a:solidFill>
            </a:endParaRPr>
          </a:p>
          <a:p>
            <a:pPr marL="0" lvl="2" indent="0" algn="ctr">
              <a:lnSpc>
                <a:spcPct val="120000"/>
              </a:lnSpc>
              <a:buClr>
                <a:schemeClr val="bg2"/>
              </a:buClr>
              <a:buSzPct val="90000"/>
              <a:buNone/>
              <a:defRPr/>
            </a:pPr>
            <a:r>
              <a:rPr lang="en-US" sz="4400" dirty="0" smtClean="0">
                <a:solidFill>
                  <a:srgbClr val="FFFF00"/>
                </a:solidFill>
              </a:rPr>
              <a:t> </a:t>
            </a:r>
            <a:endParaRPr lang="en-US" sz="4400" dirty="0">
              <a:solidFill>
                <a:srgbClr val="FFFF00"/>
              </a:solidFill>
            </a:endParaRPr>
          </a:p>
          <a:p>
            <a:pPr marL="640080" lvl="2">
              <a:buClr>
                <a:schemeClr val="bg2"/>
              </a:buClr>
              <a:buSzPct val="90000"/>
              <a:buFont typeface="Wingdings" pitchFamily="2" charset="2"/>
              <a:buChar char="Ø"/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0" y="1354876"/>
            <a:ext cx="9144000" cy="600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sz="3200" b="1" dirty="0" smtClean="0">
                <a:solidFill>
                  <a:srgbClr val="FFFF00"/>
                </a:solidFill>
              </a:rPr>
              <a:t>‘LADA’- </a:t>
            </a:r>
            <a:r>
              <a:rPr lang="en-US" sz="3200" b="1" dirty="0">
                <a:solidFill>
                  <a:srgbClr val="FFFF00"/>
                </a:solidFill>
              </a:rPr>
              <a:t>Ambiguous classification 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85549" y="2755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FFFF00"/>
                </a:solidFill>
              </a:rPr>
              <a:t>Definitions: T1D, ‘LADA’, T2D</a:t>
            </a:r>
            <a:br>
              <a:rPr lang="en-US" sz="3600" b="1" dirty="0">
                <a:solidFill>
                  <a:srgbClr val="FFFF00"/>
                </a:solidFill>
              </a:rPr>
            </a:br>
            <a:r>
              <a:rPr lang="en-US" sz="2800" dirty="0">
                <a:solidFill>
                  <a:srgbClr val="FFFF00"/>
                </a:solidFill>
              </a:rPr>
              <a:t>May Seem Precise BUT…, Overlapping </a:t>
            </a:r>
            <a:r>
              <a:rPr lang="en-US" sz="2800" dirty="0" smtClean="0">
                <a:solidFill>
                  <a:srgbClr val="FFFF00"/>
                </a:solidFill>
              </a:rPr>
              <a:t>Phenotypes</a:t>
            </a:r>
            <a:br>
              <a:rPr lang="en-US" sz="2800" dirty="0" smtClean="0">
                <a:solidFill>
                  <a:srgbClr val="FFFF00"/>
                </a:solidFill>
              </a:rPr>
            </a:br>
            <a:r>
              <a:rPr lang="en-US" sz="2800" dirty="0" smtClean="0">
                <a:solidFill>
                  <a:srgbClr val="FFFF00"/>
                </a:solidFill>
              </a:rPr>
              <a:t>In particular  :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44625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nosingDiabetesMellitusinAdultsPart1lide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406222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DiagnosingDiabetesMellitusinAdultsPart1lide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104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49582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DiagnosingDiabetesMellitusinAdultsPart1lide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3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49582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DiagnosingDiabetesMellitusinAdultsPart1lide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061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852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658" y="0"/>
            <a:ext cx="8229600" cy="529167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Summary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79538"/>
            <a:ext cx="9144000" cy="3201499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400"/>
              </a:spcBef>
            </a:pPr>
            <a:r>
              <a:rPr lang="en-US" sz="1700" dirty="0" smtClean="0">
                <a:solidFill>
                  <a:schemeClr val="bg1"/>
                </a:solidFill>
              </a:rPr>
              <a:t>Current definitions are </a:t>
            </a:r>
            <a:r>
              <a:rPr lang="en-US" sz="1700" dirty="0" smtClean="0">
                <a:solidFill>
                  <a:srgbClr val="FFFF00"/>
                </a:solidFill>
              </a:rPr>
              <a:t>imprecise and ambiguous</a:t>
            </a:r>
          </a:p>
          <a:p>
            <a:pPr lvl="1">
              <a:spcBef>
                <a:spcPts val="400"/>
              </a:spcBef>
            </a:pPr>
            <a:r>
              <a:rPr lang="en-US" sz="1700" dirty="0" smtClean="0">
                <a:solidFill>
                  <a:schemeClr val="bg1"/>
                </a:solidFill>
              </a:rPr>
              <a:t>Complicated by </a:t>
            </a:r>
            <a:r>
              <a:rPr lang="en-US" sz="1700" dirty="0" smtClean="0">
                <a:solidFill>
                  <a:srgbClr val="FFFF00"/>
                </a:solidFill>
              </a:rPr>
              <a:t>overlapping characteristics </a:t>
            </a:r>
            <a:r>
              <a:rPr lang="en-US" sz="1700" dirty="0" smtClean="0">
                <a:solidFill>
                  <a:schemeClr val="bg1"/>
                </a:solidFill>
              </a:rPr>
              <a:t>(e.g. T1D with T2D parents, or,</a:t>
            </a:r>
          </a:p>
          <a:p>
            <a:pPr marL="457200" lvl="1" indent="0">
              <a:spcBef>
                <a:spcPts val="400"/>
              </a:spcBef>
              <a:buNone/>
            </a:pPr>
            <a:r>
              <a:rPr lang="en-US" sz="1700" dirty="0">
                <a:solidFill>
                  <a:schemeClr val="bg1"/>
                </a:solidFill>
              </a:rPr>
              <a:t> </a:t>
            </a:r>
            <a:r>
              <a:rPr lang="en-US" sz="1700" dirty="0" smtClean="0">
                <a:solidFill>
                  <a:schemeClr val="bg1"/>
                </a:solidFill>
              </a:rPr>
              <a:t>               T2D with antibodies-no insulin)</a:t>
            </a:r>
          </a:p>
          <a:p>
            <a:pPr lvl="1">
              <a:spcBef>
                <a:spcPts val="400"/>
              </a:spcBef>
            </a:pPr>
            <a:r>
              <a:rPr lang="en-US" sz="2400" dirty="0" smtClean="0">
                <a:solidFill>
                  <a:schemeClr val="bg1"/>
                </a:solidFill>
              </a:rPr>
              <a:t>Don’t take into account </a:t>
            </a:r>
            <a:r>
              <a:rPr lang="en-US" sz="2400" dirty="0" smtClean="0">
                <a:solidFill>
                  <a:srgbClr val="FFFF00"/>
                </a:solidFill>
              </a:rPr>
              <a:t>newer understandings  of causes of DM/  </a:t>
            </a:r>
          </a:p>
          <a:p>
            <a:pPr marL="457200" lvl="1" indent="0">
              <a:spcBef>
                <a:spcPts val="400"/>
              </a:spcBef>
              <a:buNone/>
            </a:pP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                                                                           mechanisms of hyperglycemia</a:t>
            </a:r>
          </a:p>
          <a:p>
            <a:pPr>
              <a:spcBef>
                <a:spcPts val="400"/>
              </a:spcBef>
            </a:pPr>
            <a:r>
              <a:rPr lang="en-US" sz="2200" u="sng" dirty="0" smtClean="0">
                <a:solidFill>
                  <a:srgbClr val="FFFF00"/>
                </a:solidFill>
              </a:rPr>
              <a:t>Need to focus on preservation/ improvement of </a:t>
            </a:r>
            <a:r>
              <a:rPr lang="el-GR" sz="2200" dirty="0" smtClean="0">
                <a:solidFill>
                  <a:schemeClr val="bg1"/>
                </a:solidFill>
              </a:rPr>
              <a:t>β</a:t>
            </a:r>
            <a:r>
              <a:rPr lang="el-GR" sz="2200" dirty="0">
                <a:solidFill>
                  <a:schemeClr val="bg1"/>
                </a:solidFill>
              </a:rPr>
              <a:t>-</a:t>
            </a:r>
            <a:r>
              <a:rPr lang="en-US" sz="2200" dirty="0">
                <a:solidFill>
                  <a:schemeClr val="bg1"/>
                </a:solidFill>
              </a:rPr>
              <a:t>cell function </a:t>
            </a:r>
            <a:endParaRPr lang="en-US" sz="2200" dirty="0" smtClean="0">
              <a:solidFill>
                <a:schemeClr val="bg1"/>
              </a:solidFill>
            </a:endParaRPr>
          </a:p>
          <a:p>
            <a:pPr marL="0" indent="0">
              <a:spcBef>
                <a:spcPts val="400"/>
              </a:spcBef>
              <a:buNone/>
            </a:pPr>
            <a:r>
              <a:rPr lang="en-US" sz="2200" dirty="0">
                <a:solidFill>
                  <a:schemeClr val="bg1"/>
                </a:solidFill>
              </a:rPr>
              <a:t>	</a:t>
            </a:r>
            <a:r>
              <a:rPr lang="en-US" sz="2200" dirty="0" smtClean="0">
                <a:solidFill>
                  <a:schemeClr val="bg1"/>
                </a:solidFill>
              </a:rPr>
              <a:t>	</a:t>
            </a:r>
            <a:r>
              <a:rPr lang="en-US" sz="2200" dirty="0" smtClean="0">
                <a:solidFill>
                  <a:srgbClr val="FFFFFF"/>
                </a:solidFill>
              </a:rPr>
              <a:t>Insulin is overused</a:t>
            </a:r>
            <a:r>
              <a:rPr lang="en-US" sz="2200" u="sng" dirty="0" smtClean="0">
                <a:solidFill>
                  <a:srgbClr val="FFFFFF"/>
                </a:solidFill>
              </a:rPr>
              <a:t> </a:t>
            </a:r>
            <a:r>
              <a:rPr lang="en-US" sz="2200" dirty="0" smtClean="0">
                <a:solidFill>
                  <a:schemeClr val="bg1"/>
                </a:solidFill>
              </a:rPr>
              <a:t>in patients with retained </a:t>
            </a:r>
            <a:r>
              <a:rPr lang="el-GR" sz="2200" dirty="0">
                <a:solidFill>
                  <a:schemeClr val="bg1"/>
                </a:solidFill>
              </a:rPr>
              <a:t>β-</a:t>
            </a:r>
            <a:r>
              <a:rPr lang="en-US" sz="2200" dirty="0">
                <a:solidFill>
                  <a:schemeClr val="bg1"/>
                </a:solidFill>
              </a:rPr>
              <a:t>cell function </a:t>
            </a:r>
            <a:endParaRPr lang="en-US" sz="2200" dirty="0" smtClean="0">
              <a:solidFill>
                <a:schemeClr val="bg1"/>
              </a:solidFill>
            </a:endParaRPr>
          </a:p>
          <a:p>
            <a:pPr>
              <a:spcBef>
                <a:spcPts val="400"/>
              </a:spcBef>
            </a:pPr>
            <a:r>
              <a:rPr lang="en-US" sz="2200" dirty="0" smtClean="0">
                <a:solidFill>
                  <a:srgbClr val="FFFF00"/>
                </a:solidFill>
              </a:rPr>
              <a:t>Multiple </a:t>
            </a:r>
            <a:r>
              <a:rPr lang="en-US" sz="2200" u="sng" dirty="0" smtClean="0">
                <a:solidFill>
                  <a:srgbClr val="FFFF00"/>
                </a:solidFill>
              </a:rPr>
              <a:t>mediating pathways of hyperglycemia </a:t>
            </a:r>
          </a:p>
          <a:p>
            <a:pPr marL="457200" lvl="1" indent="0">
              <a:spcBef>
                <a:spcPts val="400"/>
              </a:spcBef>
              <a:buNone/>
            </a:pPr>
            <a:r>
              <a:rPr lang="en-US" sz="1800" dirty="0" smtClean="0">
                <a:solidFill>
                  <a:srgbClr val="FFFF00"/>
                </a:solidFill>
              </a:rPr>
              <a:t>	</a:t>
            </a:r>
            <a:r>
              <a:rPr lang="en-US" sz="2200" dirty="0" smtClean="0">
                <a:solidFill>
                  <a:srgbClr val="FFFF00"/>
                </a:solidFill>
              </a:rPr>
              <a:t>are not taken into account in choice of treatment</a:t>
            </a:r>
          </a:p>
          <a:p>
            <a:pPr>
              <a:spcBef>
                <a:spcPts val="400"/>
              </a:spcBef>
            </a:pPr>
            <a:r>
              <a:rPr lang="en-US" sz="2200" dirty="0" smtClean="0">
                <a:solidFill>
                  <a:srgbClr val="FFFFFF"/>
                </a:solidFill>
              </a:rPr>
              <a:t>Gov’t and payers limit coverage for </a:t>
            </a:r>
            <a:r>
              <a:rPr lang="en-US" sz="2200" dirty="0" smtClean="0">
                <a:solidFill>
                  <a:schemeClr val="bg1"/>
                </a:solidFill>
              </a:rPr>
              <a:t>therapies based on ‘diagnosis’</a:t>
            </a:r>
          </a:p>
          <a:p>
            <a:pPr marL="0" indent="0">
              <a:spcBef>
                <a:spcPts val="400"/>
              </a:spcBef>
              <a:buNone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0" indent="0">
              <a:spcBef>
                <a:spcPts val="400"/>
              </a:spcBef>
              <a:buNone/>
            </a:pPr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84900" y="6053940"/>
            <a:ext cx="18415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THUS….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66058608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5900" y="815976"/>
            <a:ext cx="8751888" cy="4776787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3600" b="1" dirty="0">
                <a:solidFill>
                  <a:srgbClr val="000099"/>
                </a:solidFill>
              </a:rPr>
              <a:t>Call to Action</a:t>
            </a:r>
          </a:p>
          <a:p>
            <a:pPr eaLnBrk="1" hangingPunct="1">
              <a:spcBef>
                <a:spcPct val="20000"/>
              </a:spcBef>
              <a:buFont typeface="Wingdings" charset="2"/>
              <a:buChar char="Ø"/>
            </a:pPr>
            <a:r>
              <a:rPr lang="en-US" altLang="en-US" sz="2200" dirty="0">
                <a:solidFill>
                  <a:srgbClr val="000099"/>
                </a:solidFill>
              </a:rPr>
              <a:t>There is a need for a </a:t>
            </a:r>
            <a:r>
              <a:rPr lang="en-US" altLang="en-US" sz="2200" b="1" dirty="0">
                <a:solidFill>
                  <a:srgbClr val="000099"/>
                </a:solidFill>
              </a:rPr>
              <a:t>nomenclature for the classification and diagnosis </a:t>
            </a:r>
            <a:r>
              <a:rPr lang="en-US" altLang="en-US" sz="2200" dirty="0">
                <a:solidFill>
                  <a:srgbClr val="000099"/>
                </a:solidFill>
              </a:rPr>
              <a:t>of DM that is </a:t>
            </a:r>
            <a:r>
              <a:rPr lang="en-US" altLang="en-US" sz="2200" b="1" dirty="0">
                <a:solidFill>
                  <a:srgbClr val="000099"/>
                </a:solidFill>
              </a:rPr>
              <a:t>in line with up-to-date </a:t>
            </a:r>
            <a:r>
              <a:rPr lang="en-US" altLang="en-US" sz="2200" dirty="0">
                <a:solidFill>
                  <a:srgbClr val="000099"/>
                </a:solidFill>
              </a:rPr>
              <a:t>knowledge of pathophysiology and newer therapies, </a:t>
            </a:r>
          </a:p>
          <a:p>
            <a:pPr eaLnBrk="1" hangingPunct="1">
              <a:spcBef>
                <a:spcPct val="20000"/>
              </a:spcBef>
              <a:buFont typeface="Wingdings" charset="2"/>
              <a:buChar char="Ø"/>
            </a:pPr>
            <a:r>
              <a:rPr lang="en-US" altLang="en-US" sz="2200" dirty="0">
                <a:solidFill>
                  <a:srgbClr val="000099"/>
                </a:solidFill>
              </a:rPr>
              <a:t>That supports individualized </a:t>
            </a:r>
            <a:r>
              <a:rPr lang="en-US" altLang="en-US" sz="2200" b="1" dirty="0">
                <a:solidFill>
                  <a:srgbClr val="000099"/>
                </a:solidFill>
              </a:rPr>
              <a:t>( PRECISION)</a:t>
            </a:r>
            <a:r>
              <a:rPr lang="en-US" altLang="en-US" sz="2200" dirty="0">
                <a:solidFill>
                  <a:srgbClr val="000099"/>
                </a:solidFill>
              </a:rPr>
              <a:t>medicine</a:t>
            </a:r>
          </a:p>
          <a:p>
            <a:pPr eaLnBrk="1" hangingPunct="1">
              <a:spcBef>
                <a:spcPct val="20000"/>
              </a:spcBef>
              <a:buFont typeface="Wingdings" charset="2"/>
              <a:buChar char="Ø"/>
            </a:pPr>
            <a:r>
              <a:rPr lang="en-US" altLang="en-US" sz="2200" dirty="0">
                <a:solidFill>
                  <a:srgbClr val="000099"/>
                </a:solidFill>
              </a:rPr>
              <a:t> And creates and </a:t>
            </a:r>
            <a:r>
              <a:rPr lang="en-US" altLang="en-US" sz="2200" b="1" dirty="0">
                <a:solidFill>
                  <a:srgbClr val="000090"/>
                </a:solidFill>
              </a:rPr>
              <a:t>targets regimens </a:t>
            </a:r>
            <a:r>
              <a:rPr lang="en-US" altLang="en-US" sz="2200" dirty="0">
                <a:solidFill>
                  <a:srgbClr val="000099"/>
                </a:solidFill>
              </a:rPr>
              <a:t>that build upon all available 			treatment options, for the </a:t>
            </a:r>
            <a:r>
              <a:rPr lang="en-US" altLang="en-US" sz="2200" b="1" dirty="0">
                <a:solidFill>
                  <a:srgbClr val="000099"/>
                </a:solidFill>
              </a:rPr>
              <a:t>multiple  </a:t>
            </a:r>
            <a:r>
              <a:rPr lang="en-US" altLang="en-US" sz="2200" b="1" dirty="0">
                <a:solidFill>
                  <a:srgbClr val="000090"/>
                </a:solidFill>
              </a:rPr>
              <a:t>mediating pathways </a:t>
            </a:r>
            <a:r>
              <a:rPr lang="en-US" altLang="en-US" sz="2200" dirty="0">
                <a:solidFill>
                  <a:srgbClr val="000090"/>
                </a:solidFill>
              </a:rPr>
              <a:t>of    	hyperglycemia </a:t>
            </a:r>
          </a:p>
          <a:p>
            <a:pPr eaLnBrk="1" hangingPunct="1">
              <a:spcBef>
                <a:spcPct val="20000"/>
              </a:spcBef>
              <a:buFont typeface="Wingdings" charset="2"/>
              <a:buChar char="Ø"/>
            </a:pPr>
            <a:r>
              <a:rPr lang="en-US" altLang="en-US" sz="2200" b="1" dirty="0">
                <a:solidFill>
                  <a:srgbClr val="000090"/>
                </a:solidFill>
              </a:rPr>
              <a:t>Forces</a:t>
            </a:r>
            <a:r>
              <a:rPr lang="en-US" altLang="en-US" sz="2200" dirty="0">
                <a:solidFill>
                  <a:srgbClr val="000090"/>
                </a:solidFill>
              </a:rPr>
              <a:t> , by the logic of the new system, </a:t>
            </a:r>
            <a:r>
              <a:rPr lang="en-US" altLang="en-US" sz="2200" b="1" dirty="0">
                <a:solidFill>
                  <a:srgbClr val="000090"/>
                </a:solidFill>
              </a:rPr>
              <a:t>gov’t and insurers to pay </a:t>
            </a:r>
            <a:r>
              <a:rPr lang="en-US" altLang="en-US" sz="2200" dirty="0">
                <a:solidFill>
                  <a:srgbClr val="000090"/>
                </a:solidFill>
              </a:rPr>
              <a:t>for the logical, effective, safe therapies</a:t>
            </a:r>
          </a:p>
          <a:p>
            <a:pPr eaLnBrk="1" hangingPunct="1">
              <a:spcBef>
                <a:spcPct val="20000"/>
              </a:spcBef>
            </a:pPr>
            <a:endParaRPr lang="en-US" altLang="en-US" sz="2200" dirty="0">
              <a:solidFill>
                <a:srgbClr val="000099"/>
              </a:solidFill>
            </a:endParaRPr>
          </a:p>
          <a:p>
            <a:pPr eaLnBrk="1" hangingPunct="1">
              <a:spcBef>
                <a:spcPct val="20000"/>
              </a:spcBef>
              <a:buFont typeface="Wingdings" charset="2"/>
              <a:buChar char="Ø"/>
            </a:pPr>
            <a:r>
              <a:rPr lang="en-US" altLang="en-US" sz="2200" dirty="0">
                <a:solidFill>
                  <a:srgbClr val="000099"/>
                </a:solidFill>
              </a:rPr>
              <a:t>Can </a:t>
            </a:r>
            <a:r>
              <a:rPr lang="en-US" altLang="en-US" sz="2200" b="1" dirty="0">
                <a:solidFill>
                  <a:srgbClr val="000099"/>
                </a:solidFill>
              </a:rPr>
              <a:t>accommodate future </a:t>
            </a:r>
            <a:r>
              <a:rPr lang="en-US" altLang="en-US" sz="2200" dirty="0">
                <a:solidFill>
                  <a:srgbClr val="000099"/>
                </a:solidFill>
              </a:rPr>
              <a:t>developments</a:t>
            </a:r>
          </a:p>
        </p:txBody>
      </p:sp>
    </p:spTree>
    <p:extLst>
      <p:ext uri="{BB962C8B-B14F-4D97-AF65-F5344CB8AC3E}">
        <p14:creationId xmlns:p14="http://schemas.microsoft.com/office/powerpoint/2010/main" val="641764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20960</TotalTime>
  <Words>484</Words>
  <Application>Microsoft Macintosh PowerPoint</Application>
  <PresentationFormat>On-screen Show (4:3)</PresentationFormat>
  <Paragraphs>87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Diagnosing Diabetes Mellitus in Adults: Type 1, LADA, Type 2   </vt:lpstr>
      <vt:lpstr>Diagnosing Diabetes Mellitus in Adults: Type 1, Type 2, LADA or   Since Confusion Abounds, Isn’t it  Time for A New Classification Schema  for the  Diagnosis and Treatment of Diabetes Mellitus (DM)  Get us ready for ‘PRECISION MEDICINE’</vt:lpstr>
      <vt:lpstr>PowerPoint Presentation</vt:lpstr>
      <vt:lpstr>Purely Clinical Answer Empiric, Pragmatic Approach</vt:lpstr>
      <vt:lpstr>PowerPoint Presentation</vt:lpstr>
      <vt:lpstr>Current DM Classification Failing (Certainly appropriate with knowledge available when current classification adopted) BUT WE’VE LEARNED SO MUCH MORE   </vt:lpstr>
      <vt:lpstr>Definitions: T1D, ‘LADA’, T2D May Seem Precise BUT…, Overlapping Phenotypes</vt:lpstr>
      <vt:lpstr>Definitions: T1D, ‘LADA’, T2D May Seem Precise BUT…, Overlapping Phenotypes In particular  :</vt:lpstr>
      <vt:lpstr>PowerPoint Presentation</vt:lpstr>
      <vt:lpstr>PowerPoint Presentation</vt:lpstr>
      <vt:lpstr>PowerPoint Presentation</vt:lpstr>
      <vt:lpstr>PowerPoint Presentation</vt:lpstr>
      <vt:lpstr>Summary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 Schwartz</dc:creator>
  <cp:lastModifiedBy>Monica Dennis</cp:lastModifiedBy>
  <cp:revision>828</cp:revision>
  <cp:lastPrinted>2014-04-01T12:35:45Z</cp:lastPrinted>
  <dcterms:created xsi:type="dcterms:W3CDTF">2014-11-05T16:03:03Z</dcterms:created>
  <dcterms:modified xsi:type="dcterms:W3CDTF">2016-04-18T12:47:06Z</dcterms:modified>
</cp:coreProperties>
</file>